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7" r:id="rId2"/>
    <p:sldId id="256" r:id="rId3"/>
    <p:sldId id="257" r:id="rId4"/>
    <p:sldId id="258" r:id="rId5"/>
    <p:sldId id="259" r:id="rId6"/>
    <p:sldId id="274" r:id="rId7"/>
    <p:sldId id="273" r:id="rId8"/>
    <p:sldId id="275" r:id="rId9"/>
    <p:sldId id="269" r:id="rId10"/>
    <p:sldId id="260" r:id="rId11"/>
    <p:sldId id="276" r:id="rId12"/>
    <p:sldId id="277" r:id="rId13"/>
    <p:sldId id="278" r:id="rId14"/>
    <p:sldId id="264" r:id="rId15"/>
    <p:sldId id="263" r:id="rId16"/>
    <p:sldId id="279" r:id="rId17"/>
    <p:sldId id="270" r:id="rId18"/>
    <p:sldId id="280" r:id="rId19"/>
    <p:sldId id="281" r:id="rId20"/>
    <p:sldId id="282" r:id="rId21"/>
    <p:sldId id="283" r:id="rId22"/>
    <p:sldId id="284" r:id="rId23"/>
    <p:sldId id="285" r:id="rId24"/>
    <p:sldId id="287" r:id="rId25"/>
    <p:sldId id="286" r:id="rId26"/>
    <p:sldId id="272" r:id="rId27"/>
    <p:sldId id="265" r:id="rId28"/>
    <p:sldId id="266"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990000"/>
    <a:srgbClr val="3505E5"/>
    <a:srgbClr val="ACCC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749FA-D07F-45C2-A249-5CDCA04C3711}" type="datetimeFigureOut">
              <a:rPr lang="en-IN" smtClean="0"/>
              <a:t>25-05-2021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87E67-BFDF-4268-8CC0-9AEA2488B934}" type="slidenum">
              <a:rPr lang="en-IN" smtClean="0"/>
              <a:t>‹#›</a:t>
            </a:fld>
            <a:endParaRPr lang="en-IN"/>
          </a:p>
        </p:txBody>
      </p:sp>
    </p:spTree>
    <p:extLst>
      <p:ext uri="{BB962C8B-B14F-4D97-AF65-F5344CB8AC3E}">
        <p14:creationId xmlns:p14="http://schemas.microsoft.com/office/powerpoint/2010/main" val="382148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AB87E67-BFDF-4268-8CC0-9AEA2488B934}" type="slidenum">
              <a:rPr lang="en-IN" smtClean="0"/>
              <a:t>12</a:t>
            </a:fld>
            <a:endParaRPr lang="en-IN"/>
          </a:p>
        </p:txBody>
      </p:sp>
    </p:spTree>
    <p:extLst>
      <p:ext uri="{BB962C8B-B14F-4D97-AF65-F5344CB8AC3E}">
        <p14:creationId xmlns:p14="http://schemas.microsoft.com/office/powerpoint/2010/main" val="4238476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92523DB-DF2F-440D-A3DA-F70C928CC6B9}" type="datetimeFigureOut">
              <a:rPr lang="en-IN" smtClean="0"/>
              <a:t>25-05-2021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4696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92523DB-DF2F-440D-A3DA-F70C928CC6B9}" type="datetimeFigureOut">
              <a:rPr lang="en-IN" smtClean="0"/>
              <a:t>25-05-2021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296820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92523DB-DF2F-440D-A3DA-F70C928CC6B9}" type="datetimeFigureOut">
              <a:rPr lang="en-IN" smtClean="0"/>
              <a:t>25-05-2021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155715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92523DB-DF2F-440D-A3DA-F70C928CC6B9}" type="datetimeFigureOut">
              <a:rPr lang="en-IN" smtClean="0"/>
              <a:t>25-05-2021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1471537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2523DB-DF2F-440D-A3DA-F70C928CC6B9}" type="datetimeFigureOut">
              <a:rPr lang="en-IN" smtClean="0"/>
              <a:t>25-05-2021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284895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92523DB-DF2F-440D-A3DA-F70C928CC6B9}" type="datetimeFigureOut">
              <a:rPr lang="en-IN" smtClean="0"/>
              <a:t>25-05-2021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22917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92523DB-DF2F-440D-A3DA-F70C928CC6B9}" type="datetimeFigureOut">
              <a:rPr lang="en-IN" smtClean="0"/>
              <a:t>25-05-2021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1686351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92523DB-DF2F-440D-A3DA-F70C928CC6B9}" type="datetimeFigureOut">
              <a:rPr lang="en-IN" smtClean="0"/>
              <a:t>25-05-2021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302848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2523DB-DF2F-440D-A3DA-F70C928CC6B9}" type="datetimeFigureOut">
              <a:rPr lang="en-IN" smtClean="0"/>
              <a:t>25-05-2021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4103849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2523DB-DF2F-440D-A3DA-F70C928CC6B9}" type="datetimeFigureOut">
              <a:rPr lang="en-IN" smtClean="0"/>
              <a:t>25-05-2021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3311440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2523DB-DF2F-440D-A3DA-F70C928CC6B9}" type="datetimeFigureOut">
              <a:rPr lang="en-IN" smtClean="0"/>
              <a:t>25-05-2021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438048-AA67-4CAE-8DA5-5E6643A98389}" type="slidenum">
              <a:rPr lang="en-IN" smtClean="0"/>
              <a:t>‹#›</a:t>
            </a:fld>
            <a:endParaRPr lang="en-IN"/>
          </a:p>
        </p:txBody>
      </p:sp>
    </p:spTree>
    <p:extLst>
      <p:ext uri="{BB962C8B-B14F-4D97-AF65-F5344CB8AC3E}">
        <p14:creationId xmlns:p14="http://schemas.microsoft.com/office/powerpoint/2010/main" val="563201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2523DB-DF2F-440D-A3DA-F70C928CC6B9}" type="datetimeFigureOut">
              <a:rPr lang="en-IN" smtClean="0"/>
              <a:t>25-05-2021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438048-AA67-4CAE-8DA5-5E6643A98389}" type="slidenum">
              <a:rPr lang="en-IN" smtClean="0"/>
              <a:t>‹#›</a:t>
            </a:fld>
            <a:endParaRPr lang="en-IN"/>
          </a:p>
        </p:txBody>
      </p:sp>
    </p:spTree>
    <p:extLst>
      <p:ext uri="{BB962C8B-B14F-4D97-AF65-F5344CB8AC3E}">
        <p14:creationId xmlns:p14="http://schemas.microsoft.com/office/powerpoint/2010/main" val="3004954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web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web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algo-visualize-login-signup.vercel.app/" TargetMode="External"/><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082603" y="206061"/>
            <a:ext cx="4293804" cy="1015663"/>
          </a:xfrm>
          <a:prstGeom prst="rect">
            <a:avLst/>
          </a:prstGeom>
          <a:noFill/>
        </p:spPr>
        <p:txBody>
          <a:bodyPr wrap="none" rtlCol="0">
            <a:spAutoFit/>
          </a:bodyPr>
          <a:lstStyle/>
          <a:p>
            <a:r>
              <a:rPr lang="en-IN" sz="6000" spc="-300" dirty="0">
                <a:solidFill>
                  <a:schemeClr val="bg1"/>
                </a:solidFill>
                <a:latin typeface="Charlemagne Std" panose="04020705060702020204" pitchFamily="82" charset="0"/>
              </a:rPr>
              <a:t>WELCOME</a:t>
            </a:r>
          </a:p>
        </p:txBody>
      </p:sp>
      <p:sp>
        <p:nvSpPr>
          <p:cNvPr id="5" name="TextBox 4"/>
          <p:cNvSpPr txBox="1"/>
          <p:nvPr/>
        </p:nvSpPr>
        <p:spPr>
          <a:xfrm>
            <a:off x="2859832" y="6065950"/>
            <a:ext cx="6739345" cy="584775"/>
          </a:xfrm>
          <a:prstGeom prst="rect">
            <a:avLst/>
          </a:prstGeom>
          <a:noFill/>
        </p:spPr>
        <p:txBody>
          <a:bodyPr wrap="none" rtlCol="0">
            <a:spAutoFit/>
          </a:bodyPr>
          <a:lstStyle/>
          <a:p>
            <a:r>
              <a:rPr lang="en-IN" sz="3200" dirty="0">
                <a:solidFill>
                  <a:schemeClr val="bg1"/>
                </a:solidFill>
                <a:latin typeface="Consolas" panose="020B0609020204030204" pitchFamily="49" charset="0"/>
              </a:rPr>
              <a:t>We are very glad you are here</a:t>
            </a:r>
          </a:p>
        </p:txBody>
      </p:sp>
    </p:spTree>
    <p:extLst>
      <p:ext uri="{BB962C8B-B14F-4D97-AF65-F5344CB8AC3E}">
        <p14:creationId xmlns:p14="http://schemas.microsoft.com/office/powerpoint/2010/main" val="2099534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3402883" y="346273"/>
            <a:ext cx="6175070" cy="923330"/>
          </a:xfrm>
          <a:prstGeom prst="rect">
            <a:avLst/>
          </a:prstGeom>
          <a:noFill/>
        </p:spPr>
        <p:txBody>
          <a:bodyPr wrap="square" rtlCol="0">
            <a:spAutoFit/>
          </a:bodyPr>
          <a:lstStyle/>
          <a:p>
            <a:r>
              <a:rPr lang="en-IN" sz="5400" b="1" dirty="0">
                <a:solidFill>
                  <a:srgbClr val="FFFF00"/>
                </a:solidFill>
                <a:effectLst>
                  <a:outerShdw blurRad="38100" dist="38100" dir="2700000" algn="tl">
                    <a:srgbClr val="000000">
                      <a:alpha val="43137"/>
                    </a:srgbClr>
                  </a:outerShdw>
                </a:effectLst>
                <a:latin typeface="Arial Rounded MT Bold" panose="020F0704030504030204" pitchFamily="34" charset="0"/>
              </a:rPr>
              <a:t>Working Principal</a:t>
            </a:r>
          </a:p>
        </p:txBody>
      </p:sp>
      <p:sp>
        <p:nvSpPr>
          <p:cNvPr id="4" name="TextBox 3"/>
          <p:cNvSpPr txBox="1"/>
          <p:nvPr/>
        </p:nvSpPr>
        <p:spPr>
          <a:xfrm>
            <a:off x="788449" y="1699286"/>
            <a:ext cx="8090356" cy="461665"/>
          </a:xfrm>
          <a:prstGeom prst="rect">
            <a:avLst/>
          </a:prstGeom>
          <a:noFill/>
        </p:spPr>
        <p:txBody>
          <a:bodyPr wrap="none" rtlCol="0">
            <a:spAutoFit/>
          </a:bodyPr>
          <a:lstStyle/>
          <a:p>
            <a:r>
              <a:rPr lang="en-US" sz="2400" b="1" dirty="0">
                <a:solidFill>
                  <a:schemeClr val="bg1"/>
                </a:solidFill>
              </a:rPr>
              <a:t>This is a web application which is used to visualize algorithms.</a:t>
            </a:r>
            <a:endParaRPr lang="en-IN" sz="2400" b="1" dirty="0">
              <a:solidFill>
                <a:schemeClr val="bg1"/>
              </a:solidFill>
            </a:endParaRPr>
          </a:p>
        </p:txBody>
      </p:sp>
      <p:sp>
        <p:nvSpPr>
          <p:cNvPr id="11" name="TextBox 10"/>
          <p:cNvSpPr txBox="1"/>
          <p:nvPr/>
        </p:nvSpPr>
        <p:spPr>
          <a:xfrm>
            <a:off x="3139412" y="2678590"/>
            <a:ext cx="8913104" cy="830997"/>
          </a:xfrm>
          <a:prstGeom prst="rect">
            <a:avLst/>
          </a:prstGeom>
          <a:noFill/>
        </p:spPr>
        <p:txBody>
          <a:bodyPr wrap="square" rtlCol="0">
            <a:spAutoFit/>
          </a:bodyPr>
          <a:lstStyle/>
          <a:p>
            <a:r>
              <a:rPr lang="en-IN" sz="2400" b="1" dirty="0">
                <a:solidFill>
                  <a:schemeClr val="bg1"/>
                </a:solidFill>
              </a:rPr>
              <a:t>It has been created using JavaScript, CSS, SCSS, </a:t>
            </a:r>
            <a:r>
              <a:rPr lang="en-IN" sz="2400" b="1" dirty="0" err="1">
                <a:solidFill>
                  <a:schemeClr val="bg1"/>
                </a:solidFill>
              </a:rPr>
              <a:t>ReactJS</a:t>
            </a:r>
            <a:r>
              <a:rPr lang="en-IN" sz="2400" b="1" dirty="0">
                <a:solidFill>
                  <a:schemeClr val="bg1"/>
                </a:solidFill>
              </a:rPr>
              <a:t>, bootstrap, HTML5, </a:t>
            </a:r>
            <a:r>
              <a:rPr lang="en-IN" sz="2400" b="1" dirty="0" err="1">
                <a:solidFill>
                  <a:schemeClr val="bg1"/>
                </a:solidFill>
              </a:rPr>
              <a:t>Vercel</a:t>
            </a:r>
            <a:r>
              <a:rPr lang="en-IN" sz="2400" b="1" dirty="0">
                <a:solidFill>
                  <a:schemeClr val="bg1"/>
                </a:solidFill>
              </a:rPr>
              <a:t>, Firebase, Chat Engine SDK, </a:t>
            </a:r>
            <a:r>
              <a:rPr lang="en-IN" sz="2400" b="1" dirty="0" err="1">
                <a:solidFill>
                  <a:schemeClr val="bg1"/>
                </a:solidFill>
              </a:rPr>
              <a:t>nodejs</a:t>
            </a:r>
            <a:r>
              <a:rPr lang="en-IN" sz="2400" b="1" dirty="0">
                <a:solidFill>
                  <a:schemeClr val="bg1"/>
                </a:solidFill>
              </a:rPr>
              <a:t> and </a:t>
            </a:r>
            <a:r>
              <a:rPr lang="en-IN" sz="2400" b="1" dirty="0" err="1">
                <a:solidFill>
                  <a:schemeClr val="bg1"/>
                </a:solidFill>
              </a:rPr>
              <a:t>Formik</a:t>
            </a:r>
            <a:r>
              <a:rPr lang="en-IN" sz="2400" b="1" dirty="0">
                <a:solidFill>
                  <a:schemeClr val="bg1"/>
                </a:solidFill>
              </a:rPr>
              <a:t>.</a:t>
            </a:r>
          </a:p>
        </p:txBody>
      </p:sp>
      <p:sp>
        <p:nvSpPr>
          <p:cNvPr id="12" name="TextBox 11"/>
          <p:cNvSpPr txBox="1"/>
          <p:nvPr/>
        </p:nvSpPr>
        <p:spPr>
          <a:xfrm>
            <a:off x="788449" y="4445681"/>
            <a:ext cx="11005761" cy="1938992"/>
          </a:xfrm>
          <a:prstGeom prst="rect">
            <a:avLst/>
          </a:prstGeom>
          <a:noFill/>
        </p:spPr>
        <p:txBody>
          <a:bodyPr wrap="square" rtlCol="0">
            <a:spAutoFit/>
          </a:bodyPr>
          <a:lstStyle/>
          <a:p>
            <a:r>
              <a:rPr lang="en-US" sz="2400" b="1" dirty="0">
                <a:solidFill>
                  <a:schemeClr val="bg1"/>
                </a:solidFill>
              </a:rPr>
              <a:t>At first we create a project in </a:t>
            </a:r>
            <a:r>
              <a:rPr lang="en-US" sz="2400" b="1" u="sng" dirty="0">
                <a:solidFill>
                  <a:schemeClr val="bg1"/>
                </a:solidFill>
              </a:rPr>
              <a:t>Firebase</a:t>
            </a:r>
            <a:r>
              <a:rPr lang="en-US" sz="2400" b="1" dirty="0">
                <a:solidFill>
                  <a:schemeClr val="bg1"/>
                </a:solidFill>
              </a:rPr>
              <a:t> then this project set to web application based</a:t>
            </a:r>
          </a:p>
          <a:p>
            <a:r>
              <a:rPr lang="en-US" sz="2400" b="1" dirty="0">
                <a:solidFill>
                  <a:schemeClr val="bg1"/>
                </a:solidFill>
              </a:rPr>
              <a:t>Basically firebase is a Backend-as-a-Service (Baas). It provides developers with a variety of tools and services to help them develop quality apps, grow their user base, and earn profit. It is built on Google's infrastructure. . Firebase is categorized as a </a:t>
            </a:r>
            <a:r>
              <a:rPr lang="en-US" sz="2400" b="1" dirty="0" err="1">
                <a:solidFill>
                  <a:schemeClr val="bg1"/>
                </a:solidFill>
              </a:rPr>
              <a:t>NoSQL</a:t>
            </a:r>
            <a:r>
              <a:rPr lang="en-US" sz="2400" b="1" dirty="0">
                <a:solidFill>
                  <a:schemeClr val="bg1"/>
                </a:solidFill>
              </a:rPr>
              <a:t> database program, which stores data in JSON-like documents.</a:t>
            </a:r>
            <a:endParaRPr lang="en-IN" sz="2400" b="1" dirty="0">
              <a:solidFill>
                <a:schemeClr val="bg1"/>
              </a:solidFill>
            </a:endParaRPr>
          </a:p>
        </p:txBody>
      </p:sp>
      <p:sp>
        <p:nvSpPr>
          <p:cNvPr id="13" name="TextBox 12"/>
          <p:cNvSpPr txBox="1"/>
          <p:nvPr/>
        </p:nvSpPr>
        <p:spPr>
          <a:xfrm>
            <a:off x="788449" y="3716024"/>
            <a:ext cx="1864613" cy="523220"/>
          </a:xfrm>
          <a:prstGeom prst="rect">
            <a:avLst/>
          </a:prstGeom>
          <a:noFill/>
        </p:spPr>
        <p:txBody>
          <a:bodyPr wrap="none" rtlCol="0">
            <a:spAutoFit/>
          </a:bodyPr>
          <a:lstStyle/>
          <a:p>
            <a:r>
              <a:rPr lang="en-IN" sz="2800" b="1" u="sng" dirty="0">
                <a:solidFill>
                  <a:srgbClr val="FF0000"/>
                </a:solidFill>
                <a:latin typeface="Berlin Sans FB Demi" panose="020E0802020502020306" pitchFamily="34" charset="0"/>
              </a:rPr>
              <a:t>Firebase</a:t>
            </a:r>
            <a:r>
              <a:rPr lang="en-IN" sz="2800" b="1" dirty="0">
                <a:solidFill>
                  <a:srgbClr val="FF0000"/>
                </a:solidFill>
                <a:latin typeface="Berlin Sans FB Demi" panose="020E0802020502020306" pitchFamily="34" charset="0"/>
              </a:rPr>
              <a:t> :-</a:t>
            </a:r>
          </a:p>
        </p:txBody>
      </p:sp>
      <p:sp>
        <p:nvSpPr>
          <p:cNvPr id="3" name="Right Arrow 2"/>
          <p:cNvSpPr/>
          <p:nvPr/>
        </p:nvSpPr>
        <p:spPr>
          <a:xfrm>
            <a:off x="886564" y="2758987"/>
            <a:ext cx="1964212" cy="670201"/>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49715813"/>
      </p:ext>
    </p:extLst>
  </p:cSld>
  <p:clrMapOvr>
    <a:masterClrMapping/>
  </p:clrMapOvr>
  <mc:AlternateContent xmlns:mc="http://schemas.openxmlformats.org/markup-compatibility/2006" xmlns:p14="http://schemas.microsoft.com/office/powerpoint/2010/main">
    <mc:Choice Requires="p14">
      <p:transition spd="slow" p14:dur="35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900" decel="100000" fill="hold"/>
                                        <p:tgtEl>
                                          <p:spTgt spid="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P spid="12" grpId="0"/>
      <p:bldP spid="13"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2" name="TextBox 1"/>
          <p:cNvSpPr txBox="1"/>
          <p:nvPr/>
        </p:nvSpPr>
        <p:spPr>
          <a:xfrm>
            <a:off x="464950" y="464949"/>
            <a:ext cx="2228495" cy="523220"/>
          </a:xfrm>
          <a:prstGeom prst="rect">
            <a:avLst/>
          </a:prstGeom>
          <a:noFill/>
        </p:spPr>
        <p:txBody>
          <a:bodyPr wrap="none" rtlCol="0">
            <a:spAutoFit/>
          </a:bodyPr>
          <a:lstStyle/>
          <a:p>
            <a:r>
              <a:rPr lang="en-IN" sz="2800" u="sng" dirty="0">
                <a:solidFill>
                  <a:srgbClr val="FF0000"/>
                </a:solidFill>
                <a:latin typeface="Berlin Sans FB Demi" panose="020E0802020502020306" pitchFamily="34" charset="0"/>
              </a:rPr>
              <a:t>Java Script</a:t>
            </a:r>
            <a:r>
              <a:rPr lang="en-IN" sz="2800" dirty="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4" name="TextBox 3"/>
          <p:cNvSpPr txBox="1"/>
          <p:nvPr/>
        </p:nvSpPr>
        <p:spPr>
          <a:xfrm>
            <a:off x="4654990" y="2360548"/>
            <a:ext cx="997389" cy="523220"/>
          </a:xfrm>
          <a:prstGeom prst="rect">
            <a:avLst/>
          </a:prstGeom>
          <a:noFill/>
        </p:spPr>
        <p:txBody>
          <a:bodyPr wrap="none" rtlCol="0">
            <a:spAutoFit/>
          </a:bodyPr>
          <a:lstStyle/>
          <a:p>
            <a:r>
              <a:rPr lang="en-IN" sz="2800" u="sng" dirty="0" err="1">
                <a:solidFill>
                  <a:srgbClr val="FF0000"/>
                </a:solidFill>
                <a:latin typeface="Berlin Sans FB Demi" panose="020E0802020502020306" pitchFamily="34" charset="0"/>
              </a:rPr>
              <a:t>Css</a:t>
            </a:r>
            <a:r>
              <a:rPr lang="en-IN" sz="2800" dirty="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5" name="TextBox 4"/>
          <p:cNvSpPr txBox="1"/>
          <p:nvPr/>
        </p:nvSpPr>
        <p:spPr>
          <a:xfrm>
            <a:off x="464950" y="1127654"/>
            <a:ext cx="7488941" cy="830997"/>
          </a:xfrm>
          <a:prstGeom prst="rect">
            <a:avLst/>
          </a:prstGeom>
          <a:noFill/>
        </p:spPr>
        <p:txBody>
          <a:bodyPr wrap="square" rtlCol="0">
            <a:spAutoFit/>
          </a:bodyPr>
          <a:lstStyle/>
          <a:p>
            <a:r>
              <a:rPr lang="en-US" sz="2400" b="1" dirty="0">
                <a:solidFill>
                  <a:schemeClr val="bg1"/>
                </a:solidFill>
              </a:rPr>
              <a:t>Functions are defined, or declared, with the function     keyword. Below is the syntax for a function in JavaScript.</a:t>
            </a:r>
            <a:endParaRPr lang="en-IN" sz="2400" b="1" dirty="0">
              <a:solidFill>
                <a:schemeClr val="bg1"/>
              </a:solidFill>
            </a:endParaRPr>
          </a:p>
        </p:txBody>
      </p:sp>
      <p:sp>
        <p:nvSpPr>
          <p:cNvPr id="6" name="TextBox 5"/>
          <p:cNvSpPr txBox="1"/>
          <p:nvPr/>
        </p:nvSpPr>
        <p:spPr>
          <a:xfrm>
            <a:off x="4654990" y="3023253"/>
            <a:ext cx="7842143" cy="1200329"/>
          </a:xfrm>
          <a:prstGeom prst="rect">
            <a:avLst/>
          </a:prstGeom>
          <a:noFill/>
        </p:spPr>
        <p:txBody>
          <a:bodyPr wrap="square" rtlCol="0">
            <a:spAutoFit/>
          </a:bodyPr>
          <a:lstStyle/>
          <a:p>
            <a:r>
              <a:rPr lang="en-US" sz="2400" b="1" dirty="0">
                <a:solidFill>
                  <a:schemeClr val="bg1"/>
                </a:solidFill>
              </a:rPr>
              <a:t>CSS is used to define styles for your web pages, including the design, layout and variations in display for different devices and screen sizes.</a:t>
            </a:r>
            <a:endParaRPr lang="en-IN" sz="2400" b="1" dirty="0">
              <a:solidFill>
                <a:schemeClr val="bg1"/>
              </a:solidFill>
            </a:endParaRPr>
          </a:p>
        </p:txBody>
      </p:sp>
      <p:sp>
        <p:nvSpPr>
          <p:cNvPr id="7" name="TextBox 6"/>
          <p:cNvSpPr txBox="1"/>
          <p:nvPr/>
        </p:nvSpPr>
        <p:spPr>
          <a:xfrm>
            <a:off x="1735811" y="4145008"/>
            <a:ext cx="1133644" cy="523220"/>
          </a:xfrm>
          <a:prstGeom prst="rect">
            <a:avLst/>
          </a:prstGeom>
          <a:noFill/>
        </p:spPr>
        <p:txBody>
          <a:bodyPr wrap="none" rtlCol="0">
            <a:spAutoFit/>
          </a:bodyPr>
          <a:lstStyle/>
          <a:p>
            <a:r>
              <a:rPr lang="en-IN" sz="2800" u="sng" dirty="0">
                <a:solidFill>
                  <a:srgbClr val="FF0000"/>
                </a:solidFill>
                <a:latin typeface="Berlin Sans FB Demi" panose="020E0802020502020306" pitchFamily="34" charset="0"/>
              </a:rPr>
              <a:t>Sass</a:t>
            </a:r>
            <a:r>
              <a:rPr lang="en-IN" sz="2800" dirty="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8" name="TextBox 7"/>
          <p:cNvSpPr txBox="1"/>
          <p:nvPr/>
        </p:nvSpPr>
        <p:spPr>
          <a:xfrm>
            <a:off x="1735811" y="4807713"/>
            <a:ext cx="9913748" cy="1569660"/>
          </a:xfrm>
          <a:prstGeom prst="rect">
            <a:avLst/>
          </a:prstGeom>
          <a:noFill/>
        </p:spPr>
        <p:txBody>
          <a:bodyPr wrap="square" rtlCol="0">
            <a:spAutoFit/>
          </a:bodyPr>
          <a:lstStyle/>
          <a:p>
            <a:r>
              <a:rPr lang="en-US" sz="2400" b="1" dirty="0">
                <a:solidFill>
                  <a:schemeClr val="bg1"/>
                </a:solidFill>
              </a:rPr>
              <a:t>Sass (which stands for 'Syntactically awesome style sheets) is an extension of CSS that enables you to use things like variables, nested rules, inline imports and more. It also helps to keep things </a:t>
            </a:r>
            <a:r>
              <a:rPr lang="en-US" sz="2400" b="1" dirty="0" err="1">
                <a:solidFill>
                  <a:schemeClr val="bg1"/>
                </a:solidFill>
              </a:rPr>
              <a:t>organised</a:t>
            </a:r>
            <a:r>
              <a:rPr lang="en-US" sz="2400" b="1" dirty="0">
                <a:solidFill>
                  <a:schemeClr val="bg1"/>
                </a:solidFill>
              </a:rPr>
              <a:t> and allows you to create style sheets faster. Sass is compatible with all versions of CSS.</a:t>
            </a:r>
            <a:endParaRPr lang="en-IN" sz="2400" b="1" dirty="0">
              <a:solidFill>
                <a:schemeClr val="bg1"/>
              </a:solidFill>
            </a:endParaRPr>
          </a:p>
        </p:txBody>
      </p:sp>
    </p:spTree>
    <p:extLst>
      <p:ext uri="{BB962C8B-B14F-4D97-AF65-F5344CB8AC3E}">
        <p14:creationId xmlns:p14="http://schemas.microsoft.com/office/powerpoint/2010/main" val="1334708165"/>
      </p:ext>
    </p:extLst>
  </p:cSld>
  <p:clrMapOvr>
    <a:masterClrMapping/>
  </p:clrMapOvr>
  <mc:AlternateContent xmlns:mc="http://schemas.openxmlformats.org/markup-compatibility/2006" xmlns:p14="http://schemas.microsoft.com/office/powerpoint/2010/main">
    <mc:Choice Requires="p14">
      <p:transition spd="slow" p14:dur="35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1103511" y="592429"/>
            <a:ext cx="1601721" cy="523220"/>
          </a:xfrm>
          <a:prstGeom prst="rect">
            <a:avLst/>
          </a:prstGeom>
          <a:noFill/>
        </p:spPr>
        <p:txBody>
          <a:bodyPr wrap="none" rtlCol="0">
            <a:spAutoFit/>
          </a:bodyPr>
          <a:lstStyle/>
          <a:p>
            <a:r>
              <a:rPr lang="en-IN" sz="2800" u="sng" dirty="0">
                <a:solidFill>
                  <a:srgbClr val="FF0000"/>
                </a:solidFill>
                <a:latin typeface="Berlin Sans FB Demi" panose="020E0802020502020306" pitchFamily="34" charset="0"/>
              </a:rPr>
              <a:t>Html 5</a:t>
            </a:r>
            <a:r>
              <a:rPr lang="en-IN" sz="2800" dirty="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3" name="TextBox 2"/>
          <p:cNvSpPr txBox="1"/>
          <p:nvPr/>
        </p:nvSpPr>
        <p:spPr>
          <a:xfrm>
            <a:off x="2705232" y="2301473"/>
            <a:ext cx="1691489" cy="523220"/>
          </a:xfrm>
          <a:prstGeom prst="rect">
            <a:avLst/>
          </a:prstGeom>
          <a:noFill/>
        </p:spPr>
        <p:txBody>
          <a:bodyPr wrap="none" rtlCol="0">
            <a:spAutoFit/>
          </a:bodyPr>
          <a:lstStyle/>
          <a:p>
            <a:r>
              <a:rPr lang="en-IN" sz="2800" u="sng" dirty="0" err="1">
                <a:solidFill>
                  <a:srgbClr val="FF0000"/>
                </a:solidFill>
                <a:latin typeface="Berlin Sans FB Demi" panose="020E0802020502020306" pitchFamily="34" charset="0"/>
              </a:rPr>
              <a:t>ReactJS</a:t>
            </a:r>
            <a:r>
              <a:rPr lang="en-IN" sz="2800" dirty="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4" name="TextBox 3"/>
          <p:cNvSpPr txBox="1"/>
          <p:nvPr/>
        </p:nvSpPr>
        <p:spPr>
          <a:xfrm>
            <a:off x="1595946" y="4823265"/>
            <a:ext cx="2089033" cy="523220"/>
          </a:xfrm>
          <a:prstGeom prst="rect">
            <a:avLst/>
          </a:prstGeom>
          <a:noFill/>
        </p:spPr>
        <p:txBody>
          <a:bodyPr wrap="none" rtlCol="0">
            <a:spAutoFit/>
          </a:bodyPr>
          <a:lstStyle/>
          <a:p>
            <a:r>
              <a:rPr lang="en-IN" sz="2800" u="sng" dirty="0">
                <a:solidFill>
                  <a:srgbClr val="FF0000"/>
                </a:solidFill>
                <a:latin typeface="Berlin Sans FB Demi" panose="020E0802020502020306" pitchFamily="34" charset="0"/>
              </a:rPr>
              <a:t>Bootstrap</a:t>
            </a:r>
            <a:r>
              <a:rPr lang="en-IN" sz="2800" dirty="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5" name="TextBox 4"/>
          <p:cNvSpPr txBox="1"/>
          <p:nvPr/>
        </p:nvSpPr>
        <p:spPr>
          <a:xfrm>
            <a:off x="1331264" y="1147498"/>
            <a:ext cx="6701078" cy="1015663"/>
          </a:xfrm>
          <a:prstGeom prst="rect">
            <a:avLst/>
          </a:prstGeom>
          <a:noFill/>
        </p:spPr>
        <p:txBody>
          <a:bodyPr wrap="square" rtlCol="0">
            <a:spAutoFit/>
          </a:bodyPr>
          <a:lstStyle/>
          <a:p>
            <a:r>
              <a:rPr lang="en-US" sz="2000" b="1" dirty="0">
                <a:solidFill>
                  <a:schemeClr val="bg1"/>
                </a:solidFill>
              </a:rPr>
              <a:t>HTML is a markup language that web browsers use to interpret and compose text, images, and other material into visual or audible web pages.</a:t>
            </a:r>
            <a:endParaRPr lang="en-IN" sz="2000" b="1" dirty="0">
              <a:solidFill>
                <a:schemeClr val="bg1"/>
              </a:solidFill>
            </a:endParaRPr>
          </a:p>
        </p:txBody>
      </p:sp>
      <p:sp>
        <p:nvSpPr>
          <p:cNvPr id="6" name="TextBox 5"/>
          <p:cNvSpPr txBox="1"/>
          <p:nvPr/>
        </p:nvSpPr>
        <p:spPr>
          <a:xfrm>
            <a:off x="2974270" y="2963006"/>
            <a:ext cx="7351170" cy="1631216"/>
          </a:xfrm>
          <a:prstGeom prst="rect">
            <a:avLst/>
          </a:prstGeom>
          <a:noFill/>
        </p:spPr>
        <p:txBody>
          <a:bodyPr wrap="square" rtlCol="0">
            <a:spAutoFit/>
          </a:bodyPr>
          <a:lstStyle/>
          <a:p>
            <a:r>
              <a:rPr lang="en-US" sz="2000" b="1" dirty="0">
                <a:solidFill>
                  <a:schemeClr val="bg1"/>
                </a:solidFill>
              </a:rPr>
              <a:t>React (also known as React.js or </a:t>
            </a:r>
            <a:r>
              <a:rPr lang="en-US" sz="2000" b="1" dirty="0" err="1">
                <a:solidFill>
                  <a:schemeClr val="bg1"/>
                </a:solidFill>
              </a:rPr>
              <a:t>ReactJS</a:t>
            </a:r>
            <a:r>
              <a:rPr lang="en-US" sz="2000" b="1" dirty="0">
                <a:solidFill>
                  <a:schemeClr val="bg1"/>
                </a:solidFill>
              </a:rPr>
              <a:t>) is an open-source, front end, JavaScript library for building user interfaces or UI components. It is maintained by Facebook and a community of individual developers and companies. React can be used as a base in the development of single-page or mobile applications.</a:t>
            </a:r>
            <a:endParaRPr lang="en-IN" sz="2000" b="1" dirty="0">
              <a:solidFill>
                <a:schemeClr val="bg1"/>
              </a:solidFill>
            </a:endParaRPr>
          </a:p>
        </p:txBody>
      </p:sp>
      <p:sp>
        <p:nvSpPr>
          <p:cNvPr id="7" name="TextBox 6"/>
          <p:cNvSpPr txBox="1"/>
          <p:nvPr/>
        </p:nvSpPr>
        <p:spPr>
          <a:xfrm>
            <a:off x="1699637" y="5514545"/>
            <a:ext cx="8625803" cy="707886"/>
          </a:xfrm>
          <a:prstGeom prst="rect">
            <a:avLst/>
          </a:prstGeom>
          <a:noFill/>
        </p:spPr>
        <p:txBody>
          <a:bodyPr wrap="square" rtlCol="0">
            <a:spAutoFit/>
          </a:bodyPr>
          <a:lstStyle/>
          <a:p>
            <a:r>
              <a:rPr lang="en-US" sz="2000" b="1" dirty="0">
                <a:solidFill>
                  <a:schemeClr val="bg1"/>
                </a:solidFill>
              </a:rPr>
              <a:t>Bootstrap is a free and open source front end development framework for the creation of websites and web apps</a:t>
            </a:r>
            <a:endParaRPr lang="en-IN" sz="2000" b="1" dirty="0">
              <a:solidFill>
                <a:schemeClr val="bg1"/>
              </a:solidFill>
            </a:endParaRPr>
          </a:p>
        </p:txBody>
      </p:sp>
    </p:spTree>
    <p:extLst>
      <p:ext uri="{BB962C8B-B14F-4D97-AF65-F5344CB8AC3E}">
        <p14:creationId xmlns:p14="http://schemas.microsoft.com/office/powerpoint/2010/main" val="3412104695"/>
      </p:ext>
    </p:extLst>
  </p:cSld>
  <p:clrMapOvr>
    <a:masterClrMapping/>
  </p:clrMapOvr>
  <mc:AlternateContent xmlns:mc="http://schemas.openxmlformats.org/markup-compatibility/2006" xmlns:p14="http://schemas.microsoft.com/office/powerpoint/2010/main">
    <mc:Choice Requires="p14">
      <p:transition spd="slow" p14:dur="35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8631" y="276340"/>
            <a:ext cx="1491114" cy="523220"/>
          </a:xfrm>
          <a:prstGeom prst="rect">
            <a:avLst/>
          </a:prstGeom>
          <a:noFill/>
        </p:spPr>
        <p:txBody>
          <a:bodyPr wrap="none" rtlCol="0">
            <a:spAutoFit/>
          </a:bodyPr>
          <a:lstStyle/>
          <a:p>
            <a:r>
              <a:rPr lang="en-IN" sz="2800" u="sng" dirty="0" err="1">
                <a:solidFill>
                  <a:srgbClr val="FF0000"/>
                </a:solidFill>
                <a:latin typeface="Berlin Sans FB Demi" panose="020E0802020502020306" pitchFamily="34" charset="0"/>
              </a:rPr>
              <a:t>Vercel</a:t>
            </a:r>
            <a:r>
              <a:rPr lang="en-IN" sz="2800" dirty="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3" name="TextBox 2"/>
          <p:cNvSpPr txBox="1"/>
          <p:nvPr/>
        </p:nvSpPr>
        <p:spPr>
          <a:xfrm>
            <a:off x="2192464" y="2030823"/>
            <a:ext cx="3004349" cy="523220"/>
          </a:xfrm>
          <a:prstGeom prst="rect">
            <a:avLst/>
          </a:prstGeom>
          <a:noFill/>
        </p:spPr>
        <p:txBody>
          <a:bodyPr wrap="none" rtlCol="0">
            <a:spAutoFit/>
          </a:bodyPr>
          <a:lstStyle/>
          <a:p>
            <a:r>
              <a:rPr lang="en-IN" sz="2800" u="sng" dirty="0" err="1">
                <a:solidFill>
                  <a:srgbClr val="FF0000"/>
                </a:solidFill>
                <a:latin typeface="Berlin Sans FB Demi" panose="020E0802020502020306" pitchFamily="34" charset="0"/>
              </a:rPr>
              <a:t>Chatengine</a:t>
            </a:r>
            <a:r>
              <a:rPr lang="en-IN" sz="2800" u="sng" dirty="0">
                <a:solidFill>
                  <a:srgbClr val="FF0000"/>
                </a:solidFill>
                <a:latin typeface="Berlin Sans FB Demi" panose="020E0802020502020306" pitchFamily="34" charset="0"/>
              </a:rPr>
              <a:t> SDK</a:t>
            </a:r>
            <a:r>
              <a:rPr lang="en-IN" sz="2800" dirty="0">
                <a:solidFill>
                  <a:srgbClr val="FF0000"/>
                </a:solidFill>
                <a:latin typeface="Berlin Sans FB Demi" panose="020E0802020502020306" pitchFamily="34" charset="0"/>
              </a:rPr>
              <a:t>:-</a:t>
            </a:r>
            <a:endParaRPr lang="en-IN" sz="2800" u="sng" dirty="0">
              <a:solidFill>
                <a:srgbClr val="FF0000"/>
              </a:solidFill>
              <a:latin typeface="Berlin Sans FB Demi" panose="020E0802020502020306" pitchFamily="34" charset="0"/>
            </a:endParaRPr>
          </a:p>
        </p:txBody>
      </p:sp>
      <p:sp>
        <p:nvSpPr>
          <p:cNvPr id="4" name="TextBox 3"/>
          <p:cNvSpPr txBox="1"/>
          <p:nvPr/>
        </p:nvSpPr>
        <p:spPr>
          <a:xfrm>
            <a:off x="254742" y="3470012"/>
            <a:ext cx="1633781" cy="523220"/>
          </a:xfrm>
          <a:prstGeom prst="rect">
            <a:avLst/>
          </a:prstGeom>
          <a:noFill/>
        </p:spPr>
        <p:txBody>
          <a:bodyPr wrap="none" rtlCol="0">
            <a:spAutoFit/>
          </a:bodyPr>
          <a:lstStyle/>
          <a:p>
            <a:r>
              <a:rPr lang="en-IN" sz="2800" u="sng" dirty="0" err="1">
                <a:solidFill>
                  <a:srgbClr val="FF0000"/>
                </a:solidFill>
                <a:latin typeface="Berlin Sans FB Demi" panose="020E0802020502020306" pitchFamily="34" charset="0"/>
              </a:rPr>
              <a:t>NodeJS</a:t>
            </a:r>
            <a:r>
              <a:rPr lang="en-IN" sz="2800" dirty="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5" name="TextBox 4"/>
          <p:cNvSpPr txBox="1"/>
          <p:nvPr/>
        </p:nvSpPr>
        <p:spPr>
          <a:xfrm>
            <a:off x="2058423" y="359660"/>
            <a:ext cx="5707177" cy="1323439"/>
          </a:xfrm>
          <a:prstGeom prst="rect">
            <a:avLst/>
          </a:prstGeom>
          <a:noFill/>
        </p:spPr>
        <p:txBody>
          <a:bodyPr wrap="square" rtlCol="0">
            <a:spAutoFit/>
          </a:bodyPr>
          <a:lstStyle/>
          <a:p>
            <a:r>
              <a:rPr lang="en-US" sz="2000" b="1" dirty="0" err="1">
                <a:solidFill>
                  <a:schemeClr val="bg1"/>
                </a:solidFill>
              </a:rPr>
              <a:t>Vercel</a:t>
            </a:r>
            <a:r>
              <a:rPr lang="en-US" sz="2000" b="1" dirty="0">
                <a:solidFill>
                  <a:schemeClr val="bg1"/>
                </a:solidFill>
              </a:rPr>
              <a:t> is the best place to deploy any frontend app. Start by deploying with zero configuration to our global edge network. Scale dynamically to millions of pages without breaking a sweat. index.js.</a:t>
            </a:r>
            <a:endParaRPr lang="en-IN" sz="2000" b="1" dirty="0">
              <a:solidFill>
                <a:schemeClr val="bg1"/>
              </a:solidFill>
            </a:endParaRPr>
          </a:p>
        </p:txBody>
      </p:sp>
      <p:sp>
        <p:nvSpPr>
          <p:cNvPr id="6" name="TextBox 5"/>
          <p:cNvSpPr txBox="1"/>
          <p:nvPr/>
        </p:nvSpPr>
        <p:spPr>
          <a:xfrm>
            <a:off x="5196813" y="2020745"/>
            <a:ext cx="5890659" cy="1631216"/>
          </a:xfrm>
          <a:prstGeom prst="rect">
            <a:avLst/>
          </a:prstGeom>
          <a:noFill/>
        </p:spPr>
        <p:txBody>
          <a:bodyPr wrap="square" rtlCol="0">
            <a:spAutoFit/>
          </a:bodyPr>
          <a:lstStyle/>
          <a:p>
            <a:r>
              <a:rPr lang="en-US" sz="2000" b="1" dirty="0">
                <a:solidFill>
                  <a:schemeClr val="bg1"/>
                </a:solidFill>
              </a:rPr>
              <a:t>Chat Engine is an API which makes it easy to build chat </a:t>
            </a:r>
            <a:r>
              <a:rPr lang="en-US" sz="2000" b="1" dirty="0" err="1">
                <a:solidFill>
                  <a:schemeClr val="bg1"/>
                </a:solidFill>
              </a:rPr>
              <a:t>services.Building</a:t>
            </a:r>
            <a:r>
              <a:rPr lang="en-US" sz="2000" b="1" dirty="0">
                <a:solidFill>
                  <a:schemeClr val="bg1"/>
                </a:solidFill>
              </a:rPr>
              <a:t> a chat from scratch takes a lot of time, code, and is </a:t>
            </a:r>
            <a:r>
              <a:rPr lang="en-US" sz="2000" b="1" dirty="0" err="1">
                <a:solidFill>
                  <a:schemeClr val="bg1"/>
                </a:solidFill>
              </a:rPr>
              <a:t>expensive.It's</a:t>
            </a:r>
            <a:r>
              <a:rPr lang="en-US" sz="2000" b="1" dirty="0">
                <a:solidFill>
                  <a:schemeClr val="bg1"/>
                </a:solidFill>
              </a:rPr>
              <a:t> better to use a product instead of writing it from </a:t>
            </a:r>
            <a:r>
              <a:rPr lang="en-US" sz="2000" b="1" dirty="0" err="1">
                <a:solidFill>
                  <a:schemeClr val="bg1"/>
                </a:solidFill>
              </a:rPr>
              <a:t>scratch.We</a:t>
            </a:r>
            <a:r>
              <a:rPr lang="en-US" sz="2000" b="1" dirty="0">
                <a:solidFill>
                  <a:schemeClr val="bg1"/>
                </a:solidFill>
              </a:rPr>
              <a:t> make it easy to build your chat idea in minutes.</a:t>
            </a:r>
            <a:endParaRPr lang="en-IN" sz="2000" b="1" dirty="0">
              <a:solidFill>
                <a:schemeClr val="bg1"/>
              </a:solidFill>
            </a:endParaRPr>
          </a:p>
        </p:txBody>
      </p:sp>
      <p:sp>
        <p:nvSpPr>
          <p:cNvPr id="7" name="TextBox 6"/>
          <p:cNvSpPr txBox="1"/>
          <p:nvPr/>
        </p:nvSpPr>
        <p:spPr>
          <a:xfrm>
            <a:off x="254743" y="4082992"/>
            <a:ext cx="4366256" cy="2554545"/>
          </a:xfrm>
          <a:prstGeom prst="rect">
            <a:avLst/>
          </a:prstGeom>
          <a:noFill/>
        </p:spPr>
        <p:txBody>
          <a:bodyPr wrap="square" rtlCol="0">
            <a:spAutoFit/>
          </a:bodyPr>
          <a:lstStyle/>
          <a:p>
            <a:r>
              <a:rPr lang="en-US" sz="2000" b="1" dirty="0">
                <a:solidFill>
                  <a:schemeClr val="bg1"/>
                </a:solidFill>
              </a:rPr>
              <a:t>Node. </a:t>
            </a:r>
            <a:r>
              <a:rPr lang="en-US" sz="2000" b="1" dirty="0" err="1">
                <a:solidFill>
                  <a:schemeClr val="bg1"/>
                </a:solidFill>
              </a:rPr>
              <a:t>js</a:t>
            </a:r>
            <a:r>
              <a:rPr lang="en-US" sz="2000" b="1" dirty="0">
                <a:solidFill>
                  <a:schemeClr val="bg1"/>
                </a:solidFill>
              </a:rPr>
              <a:t> is a platform built on Chrome's JavaScript runtime for easily building fast and scalable network applications. Node. </a:t>
            </a:r>
            <a:r>
              <a:rPr lang="en-US" sz="2000" b="1" dirty="0" err="1">
                <a:solidFill>
                  <a:schemeClr val="bg1"/>
                </a:solidFill>
              </a:rPr>
              <a:t>js</a:t>
            </a:r>
            <a:r>
              <a:rPr lang="en-US" sz="2000" b="1" dirty="0">
                <a:solidFill>
                  <a:schemeClr val="bg1"/>
                </a:solidFill>
              </a:rPr>
              <a:t> uses an event-driven, non-blocking I/O model that makes it lightweight and efficient, perfect for data-intensive real-time applications that run across distributed devices.</a:t>
            </a:r>
            <a:endParaRPr lang="en-IN" sz="2000" b="1" dirty="0">
              <a:solidFill>
                <a:schemeClr val="bg1"/>
              </a:solidFill>
            </a:endParaRPr>
          </a:p>
        </p:txBody>
      </p:sp>
      <p:sp>
        <p:nvSpPr>
          <p:cNvPr id="8" name="TextBox 7"/>
          <p:cNvSpPr txBox="1"/>
          <p:nvPr/>
        </p:nvSpPr>
        <p:spPr>
          <a:xfrm>
            <a:off x="5196813" y="4652378"/>
            <a:ext cx="1673856" cy="523220"/>
          </a:xfrm>
          <a:prstGeom prst="rect">
            <a:avLst/>
          </a:prstGeom>
          <a:noFill/>
        </p:spPr>
        <p:txBody>
          <a:bodyPr wrap="none" rtlCol="0">
            <a:spAutoFit/>
          </a:bodyPr>
          <a:lstStyle/>
          <a:p>
            <a:r>
              <a:rPr lang="en-IN" sz="2800" u="sng" dirty="0" err="1">
                <a:solidFill>
                  <a:srgbClr val="FF0000"/>
                </a:solidFill>
                <a:latin typeface="Berlin Sans FB Demi" panose="020E0802020502020306" pitchFamily="34" charset="0"/>
              </a:rPr>
              <a:t>Formik</a:t>
            </a:r>
            <a:r>
              <a:rPr lang="en-IN" sz="2800" dirty="0">
                <a:solidFill>
                  <a:srgbClr val="FF0000"/>
                </a:solidFill>
                <a:latin typeface="Berlin Sans FB Demi" panose="020E0802020502020306" pitchFamily="34" charset="0"/>
              </a:rPr>
              <a:t> :-</a:t>
            </a:r>
            <a:endParaRPr lang="en-IN" sz="2800" u="sng" dirty="0">
              <a:solidFill>
                <a:srgbClr val="FF0000"/>
              </a:solidFill>
              <a:latin typeface="Berlin Sans FB Demi" panose="020E0802020502020306" pitchFamily="34" charset="0"/>
            </a:endParaRPr>
          </a:p>
        </p:txBody>
      </p:sp>
      <p:sp>
        <p:nvSpPr>
          <p:cNvPr id="9" name="TextBox 8"/>
          <p:cNvSpPr txBox="1"/>
          <p:nvPr/>
        </p:nvSpPr>
        <p:spPr>
          <a:xfrm>
            <a:off x="6780716" y="4652378"/>
            <a:ext cx="5129337" cy="1323439"/>
          </a:xfrm>
          <a:prstGeom prst="rect">
            <a:avLst/>
          </a:prstGeom>
          <a:noFill/>
        </p:spPr>
        <p:txBody>
          <a:bodyPr wrap="square" rtlCol="0">
            <a:spAutoFit/>
          </a:bodyPr>
          <a:lstStyle/>
          <a:p>
            <a:r>
              <a:rPr lang="en-US" sz="2000" b="1" dirty="0" err="1">
                <a:solidFill>
                  <a:schemeClr val="bg1"/>
                </a:solidFill>
              </a:rPr>
              <a:t>Formik</a:t>
            </a:r>
            <a:r>
              <a:rPr lang="en-US" sz="2000" b="1" dirty="0">
                <a:solidFill>
                  <a:schemeClr val="bg1"/>
                </a:solidFill>
              </a:rPr>
              <a:t> is the world's most popular open source form library for React and React Native. It is use to create various types of forms like signup, login etc.</a:t>
            </a:r>
            <a:endParaRPr lang="en-IN" sz="2000" b="1" dirty="0">
              <a:solidFill>
                <a:schemeClr val="bg1"/>
              </a:solidFill>
            </a:endParaRPr>
          </a:p>
        </p:txBody>
      </p:sp>
    </p:spTree>
    <p:extLst>
      <p:ext uri="{BB962C8B-B14F-4D97-AF65-F5344CB8AC3E}">
        <p14:creationId xmlns:p14="http://schemas.microsoft.com/office/powerpoint/2010/main" val="3355352972"/>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1000"/>
                                        <p:tgtEl>
                                          <p:spTgt spid="7"/>
                                        </p:tgtEl>
                                      </p:cBhvr>
                                    </p:animEffect>
                                    <p:anim calcmode="lin" valueType="num">
                                      <p:cBhvr>
                                        <p:cTn id="53" dur="1000" fill="hold"/>
                                        <p:tgtEl>
                                          <p:spTgt spid="7"/>
                                        </p:tgtEl>
                                        <p:attrNameLst>
                                          <p:attrName>ppt_x</p:attrName>
                                        </p:attrNameLst>
                                      </p:cBhvr>
                                      <p:tavLst>
                                        <p:tav tm="0">
                                          <p:val>
                                            <p:strVal val="#ppt_x"/>
                                          </p:val>
                                        </p:tav>
                                        <p:tav tm="100000">
                                          <p:val>
                                            <p:strVal val="#ppt_x"/>
                                          </p:val>
                                        </p:tav>
                                      </p:tavLst>
                                    </p:anim>
                                    <p:anim calcmode="lin" valueType="num">
                                      <p:cBhvr>
                                        <p:cTn id="5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923084" y="699067"/>
            <a:ext cx="4217821" cy="830997"/>
          </a:xfrm>
          <a:prstGeom prst="rect">
            <a:avLst/>
          </a:prstGeom>
          <a:noFill/>
        </p:spPr>
        <p:txBody>
          <a:bodyPr wrap="none" rtlCol="0">
            <a:spAutoFit/>
          </a:bodyPr>
          <a:lstStyle/>
          <a:p>
            <a:r>
              <a:rPr lang="en-IN" sz="4800" b="1" i="1" u="sng" dirty="0">
                <a:solidFill>
                  <a:srgbClr val="FFFF00"/>
                </a:solidFill>
                <a:latin typeface="Imprint MT Shadow" panose="04020605060303030202" pitchFamily="82" charset="0"/>
              </a:rPr>
              <a:t>Functionality-1</a:t>
            </a:r>
          </a:p>
        </p:txBody>
      </p:sp>
      <p:sp>
        <p:nvSpPr>
          <p:cNvPr id="5" name="TextBox 4"/>
          <p:cNvSpPr txBox="1"/>
          <p:nvPr/>
        </p:nvSpPr>
        <p:spPr>
          <a:xfrm>
            <a:off x="1181649" y="2202287"/>
            <a:ext cx="10422217" cy="3170099"/>
          </a:xfrm>
          <a:prstGeom prst="rect">
            <a:avLst/>
          </a:prstGeom>
          <a:noFill/>
        </p:spPr>
        <p:txBody>
          <a:bodyPr wrap="square" rtlCol="0">
            <a:spAutoFit/>
          </a:bodyPr>
          <a:lstStyle/>
          <a:p>
            <a:r>
              <a:rPr lang="en-US" sz="2000" b="1" dirty="0">
                <a:solidFill>
                  <a:schemeClr val="bg1"/>
                </a:solidFill>
              </a:rPr>
              <a:t>In mathematics and computer science, an algorithm is a finite sequence of well defined, computer-implementable instructions, typically to solve a class of problems or to perform a computation. Algorithms are always unambiguous and are used as specifications for performing calculations, data processing, automated reasoning, and other tasks. As an effective method, an algorithm can be expressed within a finite amount of space and time, and in a well defined formal language for calculating a function. Starting from an initial state and initial input (perhaps empty), the instructions describe a computation that, when executed, proceeds through a finite number of well defined successive states, eventually producing "output" and terminating at a final ending state. Here we can see different type of algorithms and their details.</a:t>
            </a:r>
          </a:p>
          <a:p>
            <a:r>
              <a:rPr lang="en-IN" sz="2000" b="1" dirty="0">
                <a:solidFill>
                  <a:schemeClr val="bg1"/>
                </a:solidFill>
              </a:rPr>
              <a:t>Searching Visualizer follows path finding approach &amp; Sorting is integrated is searching portion.</a:t>
            </a:r>
          </a:p>
        </p:txBody>
      </p:sp>
    </p:spTree>
    <p:extLst>
      <p:ext uri="{BB962C8B-B14F-4D97-AF65-F5344CB8AC3E}">
        <p14:creationId xmlns:p14="http://schemas.microsoft.com/office/powerpoint/2010/main" val="3115312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90">
                                          <p:stCondLst>
                                            <p:cond delay="0"/>
                                          </p:stCondLst>
                                        </p:cTn>
                                        <p:tgtEl>
                                          <p:spTgt spid="2"/>
                                        </p:tgtEl>
                                      </p:cBhvr>
                                    </p:animEffect>
                                    <p:anim calcmode="lin" valueType="num">
                                      <p:cBhvr>
                                        <p:cTn id="8"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Scale>
                                      <p:cBhvr>
                                        <p:cTn id="13" dur="13">
                                          <p:stCondLst>
                                            <p:cond delay="325"/>
                                          </p:stCondLst>
                                        </p:cTn>
                                        <p:tgtEl>
                                          <p:spTgt spid="2"/>
                                        </p:tgtEl>
                                      </p:cBhvr>
                                      <p:to x="100000" y="60000"/>
                                    </p:animScale>
                                    <p:animScale>
                                      <p:cBhvr>
                                        <p:cTn id="14" dur="83" decel="50000">
                                          <p:stCondLst>
                                            <p:cond delay="338"/>
                                          </p:stCondLst>
                                        </p:cTn>
                                        <p:tgtEl>
                                          <p:spTgt spid="2"/>
                                        </p:tgtEl>
                                      </p:cBhvr>
                                      <p:to x="100000" y="100000"/>
                                    </p:animScale>
                                    <p:animScale>
                                      <p:cBhvr>
                                        <p:cTn id="15" dur="13">
                                          <p:stCondLst>
                                            <p:cond delay="656"/>
                                          </p:stCondLst>
                                        </p:cTn>
                                        <p:tgtEl>
                                          <p:spTgt spid="2"/>
                                        </p:tgtEl>
                                      </p:cBhvr>
                                      <p:to x="100000" y="80000"/>
                                    </p:animScale>
                                    <p:animScale>
                                      <p:cBhvr>
                                        <p:cTn id="16" dur="83" decel="50000">
                                          <p:stCondLst>
                                            <p:cond delay="669"/>
                                          </p:stCondLst>
                                        </p:cTn>
                                        <p:tgtEl>
                                          <p:spTgt spid="2"/>
                                        </p:tgtEl>
                                      </p:cBhvr>
                                      <p:to x="100000" y="100000"/>
                                    </p:animScale>
                                    <p:animScale>
                                      <p:cBhvr>
                                        <p:cTn id="17" dur="13">
                                          <p:stCondLst>
                                            <p:cond delay="821"/>
                                          </p:stCondLst>
                                        </p:cTn>
                                        <p:tgtEl>
                                          <p:spTgt spid="2"/>
                                        </p:tgtEl>
                                      </p:cBhvr>
                                      <p:to x="100000" y="90000"/>
                                    </p:animScale>
                                    <p:animScale>
                                      <p:cBhvr>
                                        <p:cTn id="18" dur="83" decel="50000">
                                          <p:stCondLst>
                                            <p:cond delay="834"/>
                                          </p:stCondLst>
                                        </p:cTn>
                                        <p:tgtEl>
                                          <p:spTgt spid="2"/>
                                        </p:tgtEl>
                                      </p:cBhvr>
                                      <p:to x="100000" y="100000"/>
                                    </p:animScale>
                                    <p:animScale>
                                      <p:cBhvr>
                                        <p:cTn id="19" dur="13">
                                          <p:stCondLst>
                                            <p:cond delay="904"/>
                                          </p:stCondLst>
                                        </p:cTn>
                                        <p:tgtEl>
                                          <p:spTgt spid="2"/>
                                        </p:tgtEl>
                                      </p:cBhvr>
                                      <p:to x="100000" y="95000"/>
                                    </p:animScale>
                                    <p:animScale>
                                      <p:cBhvr>
                                        <p:cTn id="20" dur="83" decel="50000">
                                          <p:stCondLst>
                                            <p:cond delay="917"/>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8" name="TextBox 7"/>
          <p:cNvSpPr txBox="1"/>
          <p:nvPr/>
        </p:nvSpPr>
        <p:spPr>
          <a:xfrm>
            <a:off x="4728176" y="2334780"/>
            <a:ext cx="2584362" cy="1077218"/>
          </a:xfrm>
          <a:prstGeom prst="rect">
            <a:avLst/>
          </a:prstGeom>
          <a:noFill/>
        </p:spPr>
        <p:txBody>
          <a:bodyPr wrap="none" rtlCol="0">
            <a:spAutoFit/>
          </a:bodyPr>
          <a:lstStyle/>
          <a:p>
            <a:r>
              <a:rPr lang="en-IN" sz="3200" i="1" dirty="0">
                <a:solidFill>
                  <a:schemeClr val="bg1"/>
                </a:solidFill>
                <a:latin typeface="Algerian" panose="04020705040A02060702" pitchFamily="82" charset="0"/>
              </a:rPr>
              <a:t>Searching </a:t>
            </a:r>
          </a:p>
          <a:p>
            <a:r>
              <a:rPr lang="en-IN" sz="3200" i="1" dirty="0">
                <a:solidFill>
                  <a:schemeClr val="bg1"/>
                </a:solidFill>
                <a:latin typeface="Algerian" panose="04020705040A02060702" pitchFamily="82" charset="0"/>
              </a:rPr>
              <a:t>Visualizer </a:t>
            </a:r>
          </a:p>
        </p:txBody>
      </p:sp>
      <p:pic>
        <p:nvPicPr>
          <p:cNvPr id="2" name="Picture 1"/>
          <p:cNvPicPr>
            <a:picLocks noChangeAspect="1"/>
          </p:cNvPicPr>
          <p:nvPr/>
        </p:nvPicPr>
        <p:blipFill>
          <a:blip r:embed="rId3"/>
          <a:stretch>
            <a:fillRect/>
          </a:stretch>
        </p:blipFill>
        <p:spPr>
          <a:xfrm>
            <a:off x="274182" y="1733052"/>
            <a:ext cx="4668959" cy="2280674"/>
          </a:xfrm>
          <a:prstGeom prst="rect">
            <a:avLst/>
          </a:prstGeom>
          <a:ln>
            <a:noFill/>
          </a:ln>
          <a:effectLst>
            <a:glow rad="444500">
              <a:srgbClr val="FF0000"/>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3" name="TextBox 2"/>
          <p:cNvSpPr txBox="1"/>
          <p:nvPr/>
        </p:nvSpPr>
        <p:spPr>
          <a:xfrm>
            <a:off x="3812147" y="127423"/>
            <a:ext cx="4725974" cy="923330"/>
          </a:xfrm>
          <a:prstGeom prst="rect">
            <a:avLst/>
          </a:prstGeom>
          <a:noFill/>
        </p:spPr>
        <p:txBody>
          <a:bodyPr wrap="none" rtlCol="0">
            <a:spAutoFit/>
          </a:bodyPr>
          <a:lstStyle/>
          <a:p>
            <a:r>
              <a:rPr lang="en-IN" sz="5400" b="1" i="1" u="sng" dirty="0">
                <a:solidFill>
                  <a:srgbClr val="FFFF00"/>
                </a:solidFill>
                <a:effectLst>
                  <a:outerShdw blurRad="38100" dist="38100" dir="2700000" algn="tl">
                    <a:srgbClr val="000000">
                      <a:alpha val="43137"/>
                    </a:srgbClr>
                  </a:outerShdw>
                </a:effectLst>
                <a:latin typeface="Algerian" panose="04020705040A02060702" pitchFamily="82" charset="0"/>
              </a:rPr>
              <a:t>SCREENSHOTS</a:t>
            </a:r>
          </a:p>
        </p:txBody>
      </p:sp>
      <p:pic>
        <p:nvPicPr>
          <p:cNvPr id="4" name="Picture 3"/>
          <p:cNvPicPr>
            <a:picLocks noChangeAspect="1"/>
          </p:cNvPicPr>
          <p:nvPr/>
        </p:nvPicPr>
        <p:blipFill>
          <a:blip r:embed="rId4"/>
          <a:stretch>
            <a:fillRect/>
          </a:stretch>
        </p:blipFill>
        <p:spPr>
          <a:xfrm>
            <a:off x="6528487" y="1499122"/>
            <a:ext cx="5560554" cy="2718125"/>
          </a:xfrm>
          <a:prstGeom prst="rect">
            <a:avLst/>
          </a:prstGeom>
          <a:ln>
            <a:noFill/>
          </a:ln>
          <a:effectLst>
            <a:glow rad="444500">
              <a:srgbClr val="FF0000"/>
            </a:glow>
            <a:reflection blurRad="12700" stA="30000" endPos="30000" dist="5000" dir="5400000" sy="-100000" algn="bl" rotWithShape="0"/>
          </a:effectLst>
          <a:scene3d>
            <a:camera prst="perspectiveContrastingLeftFacing">
              <a:rot lat="300000" lon="2400000" rev="0"/>
            </a:camera>
            <a:lightRig rig="threePt" dir="t">
              <a:rot lat="0" lon="0" rev="2700000"/>
            </a:lightRig>
          </a:scene3d>
          <a:sp3d>
            <a:bevelT w="63500" h="50800"/>
          </a:sp3d>
        </p:spPr>
      </p:pic>
      <p:pic>
        <p:nvPicPr>
          <p:cNvPr id="5" name="Picture 4"/>
          <p:cNvPicPr>
            <a:picLocks noChangeAspect="1"/>
          </p:cNvPicPr>
          <p:nvPr/>
        </p:nvPicPr>
        <p:blipFill>
          <a:blip r:embed="rId5"/>
          <a:stretch>
            <a:fillRect/>
          </a:stretch>
        </p:blipFill>
        <p:spPr>
          <a:xfrm>
            <a:off x="3812147" y="3983317"/>
            <a:ext cx="4142101" cy="2515382"/>
          </a:xfrm>
          <a:prstGeom prst="roundRect">
            <a:avLst>
              <a:gd name="adj" fmla="val 16667"/>
            </a:avLst>
          </a:prstGeom>
          <a:ln>
            <a:noFill/>
          </a:ln>
          <a:effectLst>
            <a:glow rad="685800">
              <a:srgbClr val="FF0000"/>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63771597"/>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900" decel="100000" fill="hold"/>
                                        <p:tgtEl>
                                          <p:spTgt spid="2"/>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900" decel="100000" fill="hold"/>
                                        <p:tgtEl>
                                          <p:spTgt spid="4"/>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7"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900" decel="100000" fill="hold"/>
                                        <p:tgtEl>
                                          <p:spTgt spid="5"/>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908218" y="0"/>
            <a:ext cx="4445448" cy="1107996"/>
          </a:xfrm>
          <a:prstGeom prst="rect">
            <a:avLst/>
          </a:prstGeom>
          <a:noFill/>
        </p:spPr>
        <p:txBody>
          <a:bodyPr wrap="none" rtlCol="0">
            <a:spAutoFit/>
          </a:bodyPr>
          <a:lstStyle/>
          <a:p>
            <a:r>
              <a:rPr lang="en-IN" sz="6600" b="1" dirty="0">
                <a:solidFill>
                  <a:schemeClr val="bg1"/>
                </a:solidFill>
                <a:effectLst>
                  <a:outerShdw blurRad="38100" dist="38100" dir="2700000" algn="tl">
                    <a:srgbClr val="000000">
                      <a:alpha val="43137"/>
                    </a:srgbClr>
                  </a:outerShdw>
                </a:effectLst>
                <a:latin typeface="Chiller" panose="04020404031007020602" pitchFamily="82" charset="0"/>
              </a:rPr>
              <a:t>Sorting Visualizer</a:t>
            </a:r>
          </a:p>
        </p:txBody>
      </p:sp>
      <p:pic>
        <p:nvPicPr>
          <p:cNvPr id="3" name="Picture 2"/>
          <p:cNvPicPr>
            <a:picLocks noChangeAspect="1"/>
          </p:cNvPicPr>
          <p:nvPr/>
        </p:nvPicPr>
        <p:blipFill>
          <a:blip r:embed="rId3"/>
          <a:stretch>
            <a:fillRect/>
          </a:stretch>
        </p:blipFill>
        <p:spPr>
          <a:xfrm>
            <a:off x="266399" y="1299988"/>
            <a:ext cx="5477892" cy="2570549"/>
          </a:xfrm>
          <a:prstGeom prst="rect">
            <a:avLst/>
          </a:prstGeom>
          <a:ln>
            <a:noFill/>
          </a:ln>
          <a:effectLst>
            <a:glow rad="508000">
              <a:srgbClr val="00FFFF"/>
            </a:glow>
            <a:reflection blurRad="12700" stA="30000" endPos="30000" dist="5000" dir="5400000" sy="-100000" algn="bl" rotWithShape="0"/>
            <a:softEdge rad="0"/>
          </a:effectLst>
          <a:scene3d>
            <a:camera prst="perspectiveContrastingLeftFacing">
              <a:rot lat="300000" lon="19800000" rev="0"/>
            </a:camera>
            <a:lightRig rig="threePt" dir="t">
              <a:rot lat="0" lon="0" rev="2700000"/>
            </a:lightRig>
          </a:scene3d>
          <a:sp3d>
            <a:bevelT w="63500" h="50800"/>
          </a:sp3d>
        </p:spPr>
      </p:pic>
      <p:pic>
        <p:nvPicPr>
          <p:cNvPr id="4" name="Picture 3"/>
          <p:cNvPicPr>
            <a:picLocks noChangeAspect="1"/>
          </p:cNvPicPr>
          <p:nvPr/>
        </p:nvPicPr>
        <p:blipFill>
          <a:blip r:embed="rId4"/>
          <a:stretch>
            <a:fillRect/>
          </a:stretch>
        </p:blipFill>
        <p:spPr>
          <a:xfrm>
            <a:off x="2788425" y="3776407"/>
            <a:ext cx="5911731" cy="2745416"/>
          </a:xfrm>
          <a:prstGeom prst="roundRect">
            <a:avLst>
              <a:gd name="adj" fmla="val 16667"/>
            </a:avLst>
          </a:prstGeom>
          <a:ln>
            <a:noFill/>
          </a:ln>
          <a:effectLst>
            <a:glow rad="723900">
              <a:srgbClr val="00FFFF"/>
            </a:glow>
            <a:outerShdw blurRad="152400" dist="12000" dir="900000" sy="98000" kx="110000" ky="200000" algn="tl" rotWithShape="0">
              <a:srgbClr val="000000">
                <a:alpha val="30000"/>
              </a:srgbClr>
            </a:outerShdw>
            <a:reflection blurRad="1270000" endPos="51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p:cNvPicPr>
            <a:picLocks noChangeAspect="1"/>
          </p:cNvPicPr>
          <p:nvPr/>
        </p:nvPicPr>
        <p:blipFill>
          <a:blip r:embed="rId5"/>
          <a:stretch>
            <a:fillRect/>
          </a:stretch>
        </p:blipFill>
        <p:spPr>
          <a:xfrm>
            <a:off x="6268006" y="1299988"/>
            <a:ext cx="5532206" cy="2646426"/>
          </a:xfrm>
          <a:prstGeom prst="rect">
            <a:avLst/>
          </a:prstGeom>
          <a:ln>
            <a:noFill/>
          </a:ln>
          <a:effectLst>
            <a:glow rad="482600">
              <a:srgbClr val="00FFFF"/>
            </a:glow>
            <a:reflection blurRad="12700" stA="30000" endPos="30000" dist="5000" dir="5400000" sy="-100000" algn="bl" rotWithShape="0"/>
            <a:softEdge rad="0"/>
          </a:effectLst>
          <a:scene3d>
            <a:camera prst="perspectiveContrastingLeftFacing">
              <a:rot lat="300000" lon="2100000" rev="0"/>
            </a:camera>
            <a:lightRig rig="threePt" dir="t">
              <a:rot lat="0" lon="0" rev="2700000"/>
            </a:lightRig>
          </a:scene3d>
          <a:sp3d>
            <a:bevelT w="63500" h="50800"/>
          </a:sp3d>
        </p:spPr>
      </p:pic>
    </p:spTree>
    <p:extLst>
      <p:ext uri="{BB962C8B-B14F-4D97-AF65-F5344CB8AC3E}">
        <p14:creationId xmlns:p14="http://schemas.microsoft.com/office/powerpoint/2010/main" val="1954262182"/>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extBox 1"/>
          <p:cNvSpPr txBox="1"/>
          <p:nvPr/>
        </p:nvSpPr>
        <p:spPr>
          <a:xfrm>
            <a:off x="6065949" y="766159"/>
            <a:ext cx="4269117" cy="830997"/>
          </a:xfrm>
          <a:prstGeom prst="rect">
            <a:avLst/>
          </a:prstGeom>
          <a:noFill/>
        </p:spPr>
        <p:txBody>
          <a:bodyPr wrap="none" rtlCol="0">
            <a:spAutoFit/>
          </a:bodyPr>
          <a:lstStyle/>
          <a:p>
            <a:r>
              <a:rPr lang="en-IN" sz="4800" b="1" i="1" u="sng" dirty="0">
                <a:solidFill>
                  <a:srgbClr val="FFFF00"/>
                </a:solidFill>
                <a:latin typeface="Imprint MT Shadow" panose="04020605060303030202" pitchFamily="82" charset="0"/>
              </a:rPr>
              <a:t>Functionality-2</a:t>
            </a:r>
          </a:p>
        </p:txBody>
      </p:sp>
      <p:sp>
        <p:nvSpPr>
          <p:cNvPr id="3" name="TextBox 2"/>
          <p:cNvSpPr txBox="1"/>
          <p:nvPr/>
        </p:nvSpPr>
        <p:spPr>
          <a:xfrm>
            <a:off x="4906852" y="2021982"/>
            <a:ext cx="6890198" cy="3693319"/>
          </a:xfrm>
          <a:prstGeom prst="rect">
            <a:avLst/>
          </a:prstGeom>
          <a:noFill/>
        </p:spPr>
        <p:txBody>
          <a:bodyPr wrap="square" numCol="1" rtlCol="0">
            <a:spAutoFit/>
          </a:bodyPr>
          <a:lstStyle/>
          <a:p>
            <a:pPr algn="just"/>
            <a:r>
              <a:rPr lang="en-US" b="1" dirty="0">
                <a:solidFill>
                  <a:schemeClr val="bg1"/>
                </a:solidFill>
              </a:rPr>
              <a:t>In mathematics and computer science, an algorithm is a finite sequence of well defined, computer-implementable instructions, typically to solve a class of problems or to perform a computation. Algorithms are always unambiguous and are used as specifications for performing calculations, data processing, automated reasoning, and other tasks. As an effective method, an algorithm can be expressed within a finite amount of space and time, and in a well defined formal language for calculating a function. Starting from an initial state and initial input (perhaps empty), the instructions describe a computation that, when executed, proceeds through a finite number of well defined successive states, eventually producing "output" and terminating at a final ending state. Here we can see different type of algorithms and their details.</a:t>
            </a:r>
            <a:endParaRPr lang="en-IN" b="1" dirty="0">
              <a:solidFill>
                <a:schemeClr val="bg1"/>
              </a:solidFill>
            </a:endParaRPr>
          </a:p>
        </p:txBody>
      </p:sp>
    </p:spTree>
    <p:extLst>
      <p:ext uri="{BB962C8B-B14F-4D97-AF65-F5344CB8AC3E}">
        <p14:creationId xmlns:p14="http://schemas.microsoft.com/office/powerpoint/2010/main" val="15271257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extBox 1"/>
          <p:cNvSpPr txBox="1"/>
          <p:nvPr/>
        </p:nvSpPr>
        <p:spPr>
          <a:xfrm>
            <a:off x="3802098" y="63393"/>
            <a:ext cx="3886000" cy="769441"/>
          </a:xfrm>
          <a:prstGeom prst="rect">
            <a:avLst/>
          </a:prstGeom>
          <a:noFill/>
        </p:spPr>
        <p:txBody>
          <a:bodyPr wrap="none" rtlCol="0">
            <a:spAutoFit/>
          </a:bodyPr>
          <a:lstStyle/>
          <a:p>
            <a:r>
              <a:rPr lang="en-IN" sz="4400" b="1" i="1" u="sng" dirty="0">
                <a:solidFill>
                  <a:srgbClr val="FFFF00"/>
                </a:solidFill>
                <a:effectLst>
                  <a:outerShdw blurRad="38100" dist="38100" dir="2700000" algn="tl">
                    <a:srgbClr val="000000">
                      <a:alpha val="43137"/>
                    </a:srgbClr>
                  </a:outerShdw>
                </a:effectLst>
                <a:latin typeface="Algerian" panose="04020705040A02060702" pitchFamily="82" charset="0"/>
              </a:rPr>
              <a:t>SCREENSHOTS</a:t>
            </a:r>
          </a:p>
        </p:txBody>
      </p:sp>
      <p:pic>
        <p:nvPicPr>
          <p:cNvPr id="3" name="Picture 2"/>
          <p:cNvPicPr>
            <a:picLocks noChangeAspect="1"/>
          </p:cNvPicPr>
          <p:nvPr/>
        </p:nvPicPr>
        <p:blipFill>
          <a:blip r:embed="rId3"/>
          <a:stretch>
            <a:fillRect/>
          </a:stretch>
        </p:blipFill>
        <p:spPr>
          <a:xfrm>
            <a:off x="182549" y="971553"/>
            <a:ext cx="3241579" cy="2245552"/>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19657378" lon="19969079" rev="141481"/>
            </a:camera>
            <a:lightRig rig="threePt" dir="t"/>
          </a:scene3d>
          <a:sp3d contourW="6350" prstMaterial="matte">
            <a:bevelT w="101600" h="101600"/>
            <a:contourClr>
              <a:srgbClr val="969696"/>
            </a:contourClr>
          </a:sp3d>
        </p:spPr>
      </p:pic>
      <p:pic>
        <p:nvPicPr>
          <p:cNvPr id="4" name="Picture 3"/>
          <p:cNvPicPr>
            <a:picLocks noChangeAspect="1"/>
          </p:cNvPicPr>
          <p:nvPr/>
        </p:nvPicPr>
        <p:blipFill>
          <a:blip r:embed="rId4"/>
          <a:stretch>
            <a:fillRect/>
          </a:stretch>
        </p:blipFill>
        <p:spPr>
          <a:xfrm>
            <a:off x="8034207" y="971553"/>
            <a:ext cx="3789809" cy="2077912"/>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19340243" lon="1290170" rev="401314"/>
            </a:camera>
            <a:lightRig rig="threePt" dir="t"/>
          </a:scene3d>
          <a:sp3d contourW="6350" prstMaterial="matte">
            <a:bevelT w="101600" h="101600"/>
            <a:contourClr>
              <a:srgbClr val="969696"/>
            </a:contourClr>
          </a:sp3d>
        </p:spPr>
      </p:pic>
      <p:pic>
        <p:nvPicPr>
          <p:cNvPr id="5" name="Picture 4"/>
          <p:cNvPicPr>
            <a:picLocks noChangeAspect="1"/>
          </p:cNvPicPr>
          <p:nvPr/>
        </p:nvPicPr>
        <p:blipFill rotWithShape="1">
          <a:blip r:embed="rId5"/>
          <a:srcRect l="396" t="-3345" r="1287" b="9947"/>
          <a:stretch/>
        </p:blipFill>
        <p:spPr>
          <a:xfrm>
            <a:off x="3802096" y="1556283"/>
            <a:ext cx="4090395" cy="2363861"/>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240275" lon="21553635" rev="21593996"/>
            </a:camera>
            <a:lightRig rig="threePt" dir="t"/>
          </a:scene3d>
          <a:sp3d contourW="6350" prstMaterial="matte">
            <a:bevelT w="101600" h="101600"/>
            <a:contourClr>
              <a:srgbClr val="969696"/>
            </a:contourClr>
          </a:sp3d>
        </p:spPr>
      </p:pic>
      <p:pic>
        <p:nvPicPr>
          <p:cNvPr id="6" name="Picture 5"/>
          <p:cNvPicPr>
            <a:picLocks noChangeAspect="1"/>
          </p:cNvPicPr>
          <p:nvPr/>
        </p:nvPicPr>
        <p:blipFill rotWithShape="1">
          <a:blip r:embed="rId6"/>
          <a:srcRect r="2202" b="5468"/>
          <a:stretch/>
        </p:blipFill>
        <p:spPr>
          <a:xfrm>
            <a:off x="4056647" y="4569736"/>
            <a:ext cx="3581295" cy="1848951"/>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120000" lon="21552000" rev="21540000"/>
            </a:camera>
            <a:lightRig rig="threePt" dir="t"/>
          </a:scene3d>
          <a:sp3d contourW="6350" prstMaterial="matte">
            <a:bevelT w="101600" h="101600"/>
            <a:contourClr>
              <a:srgbClr val="969696"/>
            </a:contourClr>
          </a:sp3d>
        </p:spPr>
      </p:pic>
      <p:pic>
        <p:nvPicPr>
          <p:cNvPr id="7" name="Picture 6"/>
          <p:cNvPicPr>
            <a:picLocks noChangeAspect="1"/>
          </p:cNvPicPr>
          <p:nvPr/>
        </p:nvPicPr>
        <p:blipFill rotWithShape="1">
          <a:blip r:embed="rId7"/>
          <a:srcRect l="1090"/>
          <a:stretch/>
        </p:blipFill>
        <p:spPr>
          <a:xfrm>
            <a:off x="330544" y="3947174"/>
            <a:ext cx="2474452" cy="2551906"/>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fov="2700000">
              <a:rot lat="20597077" lon="834590" rev="20416641"/>
            </a:camera>
            <a:lightRig rig="threePt" dir="t"/>
          </a:scene3d>
          <a:sp3d contourW="6350" prstMaterial="matte">
            <a:bevelT w="101600" h="101600"/>
            <a:contourClr>
              <a:srgbClr val="969696"/>
            </a:contourClr>
          </a:sp3d>
        </p:spPr>
      </p:pic>
      <p:pic>
        <p:nvPicPr>
          <p:cNvPr id="8" name="Picture 7"/>
          <p:cNvPicPr>
            <a:picLocks noChangeAspect="1"/>
          </p:cNvPicPr>
          <p:nvPr/>
        </p:nvPicPr>
        <p:blipFill rotWithShape="1">
          <a:blip r:embed="rId8"/>
          <a:srcRect l="2691" r="2103" b="5079"/>
          <a:stretch/>
        </p:blipFill>
        <p:spPr>
          <a:xfrm>
            <a:off x="8411853" y="4027111"/>
            <a:ext cx="3694578" cy="2013826"/>
          </a:xfrm>
          <a:prstGeom prst="roundRect">
            <a:avLst>
              <a:gd name="adj" fmla="val 16667"/>
            </a:avLst>
          </a:prstGeom>
          <a:ln>
            <a:noFill/>
          </a:ln>
          <a:effectLst>
            <a:glow rad="254000">
              <a:srgbClr val="FFFF00"/>
            </a:glow>
            <a:outerShdw blurRad="152400" dist="12000" dir="900000" sy="98000" kx="110000" ky="200000" algn="tl" rotWithShape="0">
              <a:srgbClr val="000000">
                <a:alpha val="30000"/>
              </a:srgbClr>
            </a:outerShdw>
          </a:effectLst>
          <a:scene3d>
            <a:camera prst="perspectiveRelaxed">
              <a:rot lat="21143495" lon="19378199" rev="1676328"/>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75527509"/>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par>
                                <p:cTn id="17" presetID="6"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16" presetClass="entr" presetSubtype="2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extBox 1"/>
          <p:cNvSpPr txBox="1"/>
          <p:nvPr/>
        </p:nvSpPr>
        <p:spPr>
          <a:xfrm>
            <a:off x="3902181" y="882513"/>
            <a:ext cx="4269117" cy="830997"/>
          </a:xfrm>
          <a:prstGeom prst="rect">
            <a:avLst/>
          </a:prstGeom>
          <a:noFill/>
        </p:spPr>
        <p:txBody>
          <a:bodyPr wrap="none" rtlCol="0">
            <a:spAutoFit/>
          </a:bodyPr>
          <a:lstStyle/>
          <a:p>
            <a:r>
              <a:rPr lang="en-IN" sz="4800" b="1" i="1" u="sng" dirty="0">
                <a:solidFill>
                  <a:srgbClr val="FFFF00"/>
                </a:solidFill>
                <a:latin typeface="Imprint MT Shadow" panose="04020605060303030202" pitchFamily="82" charset="0"/>
              </a:rPr>
              <a:t>Functionality-3</a:t>
            </a:r>
          </a:p>
        </p:txBody>
      </p:sp>
      <p:sp>
        <p:nvSpPr>
          <p:cNvPr id="3" name="TextBox 2"/>
          <p:cNvSpPr txBox="1"/>
          <p:nvPr/>
        </p:nvSpPr>
        <p:spPr>
          <a:xfrm>
            <a:off x="1269473" y="2105205"/>
            <a:ext cx="9534532" cy="3785652"/>
          </a:xfrm>
          <a:prstGeom prst="rect">
            <a:avLst/>
          </a:prstGeom>
          <a:noFill/>
        </p:spPr>
        <p:txBody>
          <a:bodyPr wrap="square" rtlCol="0">
            <a:spAutoFit/>
          </a:bodyPr>
          <a:lstStyle/>
          <a:p>
            <a:pPr algn="just"/>
            <a:r>
              <a:rPr lang="en-US" sz="2400" b="1" dirty="0">
                <a:solidFill>
                  <a:schemeClr val="bg1"/>
                </a:solidFill>
              </a:rPr>
              <a:t>The DISCUSSION part will take the user to a login page where he has to give username and password (firebase-provided password in home page). Then he will be added in a discussion group for doubt clearing where the developers will answer his questions regarding this website. Discussion is important for any queries of user. When developers guide the user properly it will very helpful for the user to explore the web site. The purpose of the discussion is to interpret and describe the significance of your findings in light of what was already known about the research problem being investigated and to explain any new understanding or insights that emerged as a result of your study of the problem.</a:t>
            </a:r>
            <a:endParaRPr lang="en-IN" sz="2400" b="1" dirty="0">
              <a:solidFill>
                <a:schemeClr val="bg1"/>
              </a:solidFill>
            </a:endParaRPr>
          </a:p>
        </p:txBody>
      </p:sp>
    </p:spTree>
    <p:extLst>
      <p:ext uri="{BB962C8B-B14F-4D97-AF65-F5344CB8AC3E}">
        <p14:creationId xmlns:p14="http://schemas.microsoft.com/office/powerpoint/2010/main" val="2513377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 name="TextBox 5"/>
          <p:cNvSpPr txBox="1"/>
          <p:nvPr/>
        </p:nvSpPr>
        <p:spPr>
          <a:xfrm>
            <a:off x="4043966" y="2550016"/>
            <a:ext cx="3992451" cy="1754326"/>
          </a:xfrm>
          <a:prstGeom prst="rect">
            <a:avLst/>
          </a:prstGeom>
          <a:noFill/>
        </p:spPr>
        <p:txBody>
          <a:bodyPr wrap="square" rtlCol="0">
            <a:spAutoFit/>
          </a:bodyPr>
          <a:lstStyle/>
          <a:p>
            <a:r>
              <a:rPr lang="en-IN" sz="5400" dirty="0">
                <a:solidFill>
                  <a:schemeClr val="bg1"/>
                </a:solidFill>
                <a:latin typeface="Algerian" panose="04020705040A02060702" pitchFamily="82" charset="0"/>
              </a:rPr>
              <a:t>ALGORITHM</a:t>
            </a:r>
            <a:endParaRPr lang="en-IN" sz="5400" i="1" dirty="0">
              <a:solidFill>
                <a:schemeClr val="bg1"/>
              </a:solidFill>
              <a:latin typeface="Algerian" panose="04020705040A02060702" pitchFamily="82" charset="0"/>
            </a:endParaRPr>
          </a:p>
          <a:p>
            <a:r>
              <a:rPr lang="en-IN" sz="5400" dirty="0">
                <a:solidFill>
                  <a:schemeClr val="bg1"/>
                </a:solidFill>
                <a:latin typeface="Algerian" panose="04020705040A02060702" pitchFamily="82" charset="0"/>
              </a:rPr>
              <a:t>  </a:t>
            </a:r>
            <a:r>
              <a:rPr lang="en-IN" sz="4400" dirty="0">
                <a:solidFill>
                  <a:schemeClr val="bg1"/>
                </a:solidFill>
                <a:latin typeface="Algerian" panose="04020705040A02060702" pitchFamily="82" charset="0"/>
              </a:rPr>
              <a:t>VISUALIZER</a:t>
            </a:r>
            <a:endParaRPr lang="en-IN" sz="5400" dirty="0">
              <a:solidFill>
                <a:schemeClr val="bg1"/>
              </a:solidFill>
              <a:latin typeface="Algerian" panose="04020705040A02060702" pitchFamily="82" charset="0"/>
            </a:endParaRPr>
          </a:p>
        </p:txBody>
      </p:sp>
      <p:sp>
        <p:nvSpPr>
          <p:cNvPr id="7" name="TextBox 6"/>
          <p:cNvSpPr txBox="1"/>
          <p:nvPr/>
        </p:nvSpPr>
        <p:spPr>
          <a:xfrm>
            <a:off x="772731" y="5550792"/>
            <a:ext cx="1399742" cy="461665"/>
          </a:xfrm>
          <a:prstGeom prst="rect">
            <a:avLst/>
          </a:prstGeom>
          <a:noFill/>
        </p:spPr>
        <p:txBody>
          <a:bodyPr wrap="none" rtlCol="0">
            <a:spAutoFit/>
          </a:bodyPr>
          <a:lstStyle/>
          <a:p>
            <a:r>
              <a:rPr lang="en-IN" sz="2400" b="1"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Software</a:t>
            </a:r>
          </a:p>
        </p:txBody>
      </p:sp>
      <p:sp>
        <p:nvSpPr>
          <p:cNvPr id="3" name="TextBox 2"/>
          <p:cNvSpPr txBox="1"/>
          <p:nvPr/>
        </p:nvSpPr>
        <p:spPr>
          <a:xfrm>
            <a:off x="9508062" y="5550793"/>
            <a:ext cx="2297809" cy="461665"/>
          </a:xfrm>
          <a:prstGeom prst="rect">
            <a:avLst/>
          </a:prstGeom>
          <a:noFill/>
        </p:spPr>
        <p:txBody>
          <a:bodyPr wrap="none" rtlCol="0">
            <a:spAutoFit/>
          </a:bodyPr>
          <a:lstStyle/>
          <a:p>
            <a:r>
              <a:rPr lang="en-IN" sz="2400" b="1" dirty="0">
                <a:solidFill>
                  <a:schemeClr val="bg1"/>
                </a:solidFill>
              </a:rPr>
              <a:t>Web Application</a:t>
            </a:r>
          </a:p>
        </p:txBody>
      </p:sp>
    </p:spTree>
    <p:extLst>
      <p:ext uri="{BB962C8B-B14F-4D97-AF65-F5344CB8AC3E}">
        <p14:creationId xmlns:p14="http://schemas.microsoft.com/office/powerpoint/2010/main" val="794375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4263507" y="84403"/>
            <a:ext cx="3288080" cy="646331"/>
          </a:xfrm>
          <a:prstGeom prst="rect">
            <a:avLst/>
          </a:prstGeom>
          <a:noFill/>
        </p:spPr>
        <p:txBody>
          <a:bodyPr wrap="none" rtlCol="0">
            <a:spAutoFit/>
          </a:bodyPr>
          <a:lstStyle/>
          <a:p>
            <a:r>
              <a:rPr lang="en-IN" sz="3600" i="1" u="sng" dirty="0">
                <a:solidFill>
                  <a:schemeClr val="bg1"/>
                </a:solidFill>
                <a:latin typeface="Unispace" panose="02000809060000020004" pitchFamily="49" charset="0"/>
              </a:rPr>
              <a:t>SCREENSHOTS</a:t>
            </a:r>
          </a:p>
        </p:txBody>
      </p:sp>
      <p:pic>
        <p:nvPicPr>
          <p:cNvPr id="3" name="Picture 2"/>
          <p:cNvPicPr>
            <a:picLocks noChangeAspect="1"/>
          </p:cNvPicPr>
          <p:nvPr/>
        </p:nvPicPr>
        <p:blipFill>
          <a:blip r:embed="rId3"/>
          <a:stretch>
            <a:fillRect/>
          </a:stretch>
        </p:blipFill>
        <p:spPr>
          <a:xfrm>
            <a:off x="217894" y="937372"/>
            <a:ext cx="3408260" cy="2980588"/>
          </a:xfrm>
          <a:prstGeom prst="rect">
            <a:avLst/>
          </a:prstGeom>
          <a:ln>
            <a:noFill/>
          </a:ln>
          <a:effectLst>
            <a:glow rad="533400">
              <a:schemeClr val="bg2">
                <a:alpha val="90000"/>
              </a:schemeClr>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p:cNvPicPr>
            <a:picLocks noChangeAspect="1"/>
          </p:cNvPicPr>
          <p:nvPr/>
        </p:nvPicPr>
        <p:blipFill>
          <a:blip r:embed="rId4"/>
          <a:stretch>
            <a:fillRect/>
          </a:stretch>
        </p:blipFill>
        <p:spPr>
          <a:xfrm>
            <a:off x="4438318" y="808111"/>
            <a:ext cx="2463131" cy="3239105"/>
          </a:xfrm>
          <a:prstGeom prst="roundRect">
            <a:avLst>
              <a:gd name="adj" fmla="val 16667"/>
            </a:avLst>
          </a:prstGeom>
          <a:ln>
            <a:noFill/>
          </a:ln>
          <a:effectLst>
            <a:glow rad="660400">
              <a:schemeClr val="bg2"/>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p:cNvPicPr>
            <a:picLocks noChangeAspect="1"/>
          </p:cNvPicPr>
          <p:nvPr/>
        </p:nvPicPr>
        <p:blipFill rotWithShape="1">
          <a:blip r:embed="rId5"/>
          <a:srcRect t="9170" r="1260" b="5630"/>
          <a:stretch/>
        </p:blipFill>
        <p:spPr>
          <a:xfrm>
            <a:off x="6960952" y="1144360"/>
            <a:ext cx="5290549" cy="2566609"/>
          </a:xfrm>
          <a:prstGeom prst="rect">
            <a:avLst/>
          </a:prstGeom>
          <a:ln>
            <a:noFill/>
          </a:ln>
          <a:effectLst>
            <a:glow rad="457200">
              <a:schemeClr val="bg2">
                <a:alpha val="79000"/>
              </a:schemeClr>
            </a:glow>
            <a:reflection blurRad="12700" stA="30000" endPos="30000" dist="5000" dir="5400000" sy="-100000" algn="bl" rotWithShape="0"/>
          </a:effectLst>
          <a:scene3d>
            <a:camera prst="perspectiveContrastingLeftFacing">
              <a:rot lat="359408" lon="2300910" rev="21549133"/>
            </a:camera>
            <a:lightRig rig="threePt" dir="t">
              <a:rot lat="0" lon="0" rev="2700000"/>
            </a:lightRig>
          </a:scene3d>
          <a:sp3d>
            <a:bevelT w="63500" h="50800"/>
          </a:sp3d>
        </p:spPr>
      </p:pic>
      <p:pic>
        <p:nvPicPr>
          <p:cNvPr id="6" name="Picture 5"/>
          <p:cNvPicPr>
            <a:picLocks noChangeAspect="1"/>
          </p:cNvPicPr>
          <p:nvPr/>
        </p:nvPicPr>
        <p:blipFill>
          <a:blip r:embed="rId6"/>
          <a:stretch>
            <a:fillRect/>
          </a:stretch>
        </p:blipFill>
        <p:spPr>
          <a:xfrm>
            <a:off x="1275671" y="4538220"/>
            <a:ext cx="4394213" cy="2131521"/>
          </a:xfrm>
          <a:prstGeom prst="roundRect">
            <a:avLst>
              <a:gd name="adj" fmla="val 16667"/>
            </a:avLst>
          </a:prstGeom>
          <a:ln>
            <a:noFill/>
          </a:ln>
          <a:effectLst>
            <a:glow rad="165100">
              <a:schemeClr val="bg2">
                <a:alpha val="92000"/>
              </a:schemeClr>
            </a:glow>
            <a:outerShdw blurRad="152400" dist="12000" dir="900000" sy="98000" kx="110000" ky="200000" algn="tl" rotWithShape="0">
              <a:srgbClr val="000000">
                <a:alpha val="30000"/>
              </a:srgbClr>
            </a:outerShdw>
          </a:effectLst>
          <a:scene3d>
            <a:camera prst="perspectiveRelaxed">
              <a:rot lat="1290006" lon="20415610" rev="21487181"/>
            </a:camera>
            <a:lightRig rig="threePt" dir="t"/>
          </a:scene3d>
          <a:sp3d contourW="6350" prstMaterial="matte">
            <a:bevelT w="101600" h="101600"/>
            <a:contourClr>
              <a:srgbClr val="969696"/>
            </a:contourClr>
          </a:sp3d>
        </p:spPr>
      </p:pic>
      <p:pic>
        <p:nvPicPr>
          <p:cNvPr id="7" name="Picture 6"/>
          <p:cNvPicPr>
            <a:picLocks noChangeAspect="1"/>
          </p:cNvPicPr>
          <p:nvPr/>
        </p:nvPicPr>
        <p:blipFill>
          <a:blip r:embed="rId7"/>
          <a:stretch>
            <a:fillRect/>
          </a:stretch>
        </p:blipFill>
        <p:spPr>
          <a:xfrm>
            <a:off x="6487676" y="4538220"/>
            <a:ext cx="4517992" cy="2173593"/>
          </a:xfrm>
          <a:prstGeom prst="roundRect">
            <a:avLst>
              <a:gd name="adj" fmla="val 16667"/>
            </a:avLst>
          </a:prstGeom>
          <a:ln>
            <a:noFill/>
          </a:ln>
          <a:effectLst>
            <a:glow rad="165100">
              <a:schemeClr val="bg2">
                <a:alpha val="92000"/>
              </a:schemeClr>
            </a:glow>
            <a:outerShdw blurRad="152400" dist="12000" dir="900000" sy="98000" kx="110000" ky="200000" algn="tl" rotWithShape="0">
              <a:srgbClr val="000000">
                <a:alpha val="30000"/>
              </a:srgbClr>
            </a:outerShdw>
          </a:effectLst>
          <a:scene3d>
            <a:camera prst="perspectiveRelaxed">
              <a:rot lat="1200000" lon="570064" rev="21594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419264974"/>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par>
                                <p:cTn id="27" presetID="16" presetClass="entr" presetSubtype="2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extBox 1"/>
          <p:cNvSpPr txBox="1"/>
          <p:nvPr/>
        </p:nvSpPr>
        <p:spPr>
          <a:xfrm>
            <a:off x="4108361" y="721218"/>
            <a:ext cx="3935693" cy="769441"/>
          </a:xfrm>
          <a:prstGeom prst="rect">
            <a:avLst/>
          </a:prstGeom>
          <a:noFill/>
        </p:spPr>
        <p:txBody>
          <a:bodyPr wrap="none" rtlCol="0">
            <a:spAutoFit/>
          </a:bodyPr>
          <a:lstStyle/>
          <a:p>
            <a:r>
              <a:rPr lang="en-IN" sz="4400" b="1" i="1" u="sng" dirty="0">
                <a:solidFill>
                  <a:srgbClr val="FFFF00"/>
                </a:solidFill>
                <a:latin typeface="Imprint MT Shadow" panose="04020605060303030202" pitchFamily="82" charset="0"/>
              </a:rPr>
              <a:t>Functionality-4</a:t>
            </a:r>
          </a:p>
        </p:txBody>
      </p:sp>
      <p:sp>
        <p:nvSpPr>
          <p:cNvPr id="3" name="TextBox 2"/>
          <p:cNvSpPr txBox="1"/>
          <p:nvPr/>
        </p:nvSpPr>
        <p:spPr>
          <a:xfrm>
            <a:off x="1700011" y="2395471"/>
            <a:ext cx="9105364" cy="3170099"/>
          </a:xfrm>
          <a:prstGeom prst="rect">
            <a:avLst/>
          </a:prstGeom>
          <a:noFill/>
        </p:spPr>
        <p:txBody>
          <a:bodyPr wrap="square" rtlCol="0">
            <a:spAutoFit/>
          </a:bodyPr>
          <a:lstStyle/>
          <a:p>
            <a:pPr algn="just"/>
            <a:r>
              <a:rPr lang="en-US" sz="2000" b="1" dirty="0">
                <a:solidFill>
                  <a:schemeClr val="bg1"/>
                </a:solidFill>
              </a:rPr>
              <a:t>Feedback occurs when outputs of a system are routed back as inputs as part of a chain of cause-and-effect that forms a circuit or loop. The system can then be said to feed back into itself. The notion of cause-and-effect has to be handled carefully when applied to feedback systems: Simple causal reasoning about a feedback system is difficult because the first system influences the second and second system influences the first, leading to a circular argument. This makes reasoning based upon cause and effect tricky, and it is necessary to analyze the system as a whole. Website feedback is information obtained directly from website users through on-page surveys, feedback widgets, and other techniques to help organizations understand what people think (and how they feel) about their websites and landing pages.</a:t>
            </a:r>
            <a:endParaRPr lang="en-IN" sz="2000" b="1" dirty="0">
              <a:solidFill>
                <a:schemeClr val="bg1"/>
              </a:solidFill>
            </a:endParaRPr>
          </a:p>
        </p:txBody>
      </p:sp>
    </p:spTree>
    <p:extLst>
      <p:ext uri="{BB962C8B-B14F-4D97-AF65-F5344CB8AC3E}">
        <p14:creationId xmlns:p14="http://schemas.microsoft.com/office/powerpoint/2010/main" val="26202006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28034" y="528034"/>
            <a:ext cx="2023311" cy="523220"/>
          </a:xfrm>
          <a:prstGeom prst="rect">
            <a:avLst/>
          </a:prstGeom>
          <a:noFill/>
        </p:spPr>
        <p:txBody>
          <a:bodyPr wrap="none" rtlCol="0">
            <a:spAutoFit/>
          </a:bodyPr>
          <a:lstStyle/>
          <a:p>
            <a:r>
              <a:rPr lang="en-IN" sz="2800" u="sng" dirty="0">
                <a:solidFill>
                  <a:srgbClr val="FF0000"/>
                </a:solidFill>
                <a:latin typeface="Bauhaus 93" panose="04030905020B02020C02" pitchFamily="82" charset="0"/>
              </a:rPr>
              <a:t>More Info</a:t>
            </a:r>
            <a:r>
              <a:rPr lang="en-IN" sz="2800" dirty="0">
                <a:solidFill>
                  <a:srgbClr val="FF0000"/>
                </a:solidFill>
                <a:latin typeface="Bauhaus 93" panose="04030905020B02020C02" pitchFamily="82" charset="0"/>
              </a:rPr>
              <a:t> :-</a:t>
            </a:r>
            <a:endParaRPr lang="en-IN" sz="2800" u="sng" dirty="0">
              <a:solidFill>
                <a:srgbClr val="FF0000"/>
              </a:solidFill>
              <a:latin typeface="Bauhaus 93" panose="04030905020B02020C02" pitchFamily="82" charset="0"/>
            </a:endParaRPr>
          </a:p>
        </p:txBody>
      </p:sp>
      <p:sp>
        <p:nvSpPr>
          <p:cNvPr id="3" name="TextBox 2"/>
          <p:cNvSpPr txBox="1"/>
          <p:nvPr/>
        </p:nvSpPr>
        <p:spPr>
          <a:xfrm>
            <a:off x="396025" y="1234134"/>
            <a:ext cx="10988255" cy="1323439"/>
          </a:xfrm>
          <a:prstGeom prst="rect">
            <a:avLst/>
          </a:prstGeom>
          <a:noFill/>
        </p:spPr>
        <p:txBody>
          <a:bodyPr wrap="square" rtlCol="0">
            <a:spAutoFit/>
          </a:bodyPr>
          <a:lstStyle/>
          <a:p>
            <a:pPr algn="just"/>
            <a:r>
              <a:rPr lang="en-IN" sz="2000" b="1" dirty="0">
                <a:solidFill>
                  <a:schemeClr val="bg1"/>
                </a:solidFill>
              </a:rPr>
              <a:t>By clicking the More Info we get into the feedback portion.</a:t>
            </a:r>
            <a:r>
              <a:rPr lang="en-US" sz="2000" b="1" dirty="0">
                <a:solidFill>
                  <a:schemeClr val="bg1"/>
                </a:solidFill>
              </a:rPr>
              <a:t> Here you can write in the comment section. You can write about how much this website is useful or any idea for improvement in this website. Go back to main </a:t>
            </a:r>
            <a:r>
              <a:rPr lang="en-US" sz="2000" b="1" dirty="0" err="1">
                <a:solidFill>
                  <a:schemeClr val="bg1"/>
                </a:solidFill>
              </a:rPr>
              <a:t>page.Here</a:t>
            </a:r>
            <a:r>
              <a:rPr lang="en-US" sz="2000" b="1" dirty="0">
                <a:solidFill>
                  <a:schemeClr val="bg1"/>
                </a:solidFill>
              </a:rPr>
              <a:t> you can write in the comment section. You can write about how much this website is useful or any idea for improvement in this website. Go back to main page.</a:t>
            </a:r>
            <a:r>
              <a:rPr lang="en-IN" sz="2000" b="1" dirty="0">
                <a:solidFill>
                  <a:schemeClr val="bg1"/>
                </a:solidFill>
              </a:rPr>
              <a:t> </a:t>
            </a:r>
          </a:p>
        </p:txBody>
      </p:sp>
      <p:pic>
        <p:nvPicPr>
          <p:cNvPr id="5" name="Picture 4"/>
          <p:cNvPicPr>
            <a:picLocks noChangeAspect="1"/>
          </p:cNvPicPr>
          <p:nvPr/>
        </p:nvPicPr>
        <p:blipFill rotWithShape="1">
          <a:blip r:embed="rId3"/>
          <a:srcRect t="10143" b="9229"/>
          <a:stretch/>
        </p:blipFill>
        <p:spPr>
          <a:xfrm>
            <a:off x="6449994" y="3107516"/>
            <a:ext cx="5479579" cy="2988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rotWithShape="1">
          <a:blip r:embed="rId4"/>
          <a:srcRect t="9206" r="1557" b="6448"/>
          <a:stretch/>
        </p:blipFill>
        <p:spPr>
          <a:xfrm>
            <a:off x="396025" y="3107516"/>
            <a:ext cx="5574708" cy="2988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1383223"/>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900" decel="100000" fill="hold"/>
                                        <p:tgtEl>
                                          <p:spTgt spid="5"/>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extBox 1"/>
          <p:cNvSpPr txBox="1"/>
          <p:nvPr/>
        </p:nvSpPr>
        <p:spPr>
          <a:xfrm>
            <a:off x="463639" y="309092"/>
            <a:ext cx="1603324" cy="584775"/>
          </a:xfrm>
          <a:prstGeom prst="rect">
            <a:avLst/>
          </a:prstGeom>
          <a:noFill/>
        </p:spPr>
        <p:txBody>
          <a:bodyPr wrap="none" rtlCol="0">
            <a:spAutoFit/>
          </a:bodyPr>
          <a:lstStyle/>
          <a:p>
            <a:r>
              <a:rPr lang="en-IN" sz="3200" u="sng" dirty="0">
                <a:solidFill>
                  <a:srgbClr val="FF0000"/>
                </a:solidFill>
                <a:latin typeface="Bauhaus 93" panose="04030905020B02020C02" pitchFamily="82" charset="0"/>
              </a:rPr>
              <a:t>About</a:t>
            </a:r>
            <a:r>
              <a:rPr lang="en-IN" sz="3200" dirty="0">
                <a:solidFill>
                  <a:srgbClr val="FF0000"/>
                </a:solidFill>
                <a:latin typeface="Bauhaus 93" panose="04030905020B02020C02" pitchFamily="82" charset="0"/>
              </a:rPr>
              <a:t> :-</a:t>
            </a:r>
            <a:endParaRPr lang="en-IN" sz="3200" u="sng" dirty="0">
              <a:solidFill>
                <a:srgbClr val="FF0000"/>
              </a:solidFill>
              <a:latin typeface="Bauhaus 93" panose="04030905020B02020C02" pitchFamily="82" charset="0"/>
            </a:endParaRPr>
          </a:p>
        </p:txBody>
      </p:sp>
      <p:pic>
        <p:nvPicPr>
          <p:cNvPr id="3" name="Picture 2"/>
          <p:cNvPicPr>
            <a:picLocks noChangeAspect="1"/>
          </p:cNvPicPr>
          <p:nvPr/>
        </p:nvPicPr>
        <p:blipFill rotWithShape="1">
          <a:blip r:embed="rId3"/>
          <a:srcRect t="9063" r="1751" b="5986"/>
          <a:stretch/>
        </p:blipFill>
        <p:spPr>
          <a:xfrm>
            <a:off x="2234603" y="446934"/>
            <a:ext cx="4942938" cy="2402898"/>
          </a:xfrm>
          <a:prstGeom prst="rect">
            <a:avLst/>
          </a:prstGeom>
          <a:ln>
            <a:noFill/>
          </a:ln>
          <a:effectLst>
            <a:glow rad="520700">
              <a:srgbClr val="7030A0"/>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3"/>
          <p:cNvPicPr>
            <a:picLocks noChangeAspect="1"/>
          </p:cNvPicPr>
          <p:nvPr/>
        </p:nvPicPr>
        <p:blipFill rotWithShape="1">
          <a:blip r:embed="rId4"/>
          <a:srcRect t="8825" r="1811" b="5569"/>
          <a:stretch/>
        </p:blipFill>
        <p:spPr>
          <a:xfrm>
            <a:off x="7839944" y="2495057"/>
            <a:ext cx="4505057" cy="2208218"/>
          </a:xfrm>
          <a:prstGeom prst="rect">
            <a:avLst/>
          </a:prstGeom>
          <a:ln>
            <a:noFill/>
          </a:ln>
          <a:effectLst>
            <a:glow rad="457200">
              <a:srgbClr val="7030A0"/>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TextBox 4"/>
          <p:cNvSpPr txBox="1"/>
          <p:nvPr/>
        </p:nvSpPr>
        <p:spPr>
          <a:xfrm>
            <a:off x="7447782" y="1648383"/>
            <a:ext cx="2073003" cy="523220"/>
          </a:xfrm>
          <a:prstGeom prst="rect">
            <a:avLst/>
          </a:prstGeom>
          <a:noFill/>
        </p:spPr>
        <p:txBody>
          <a:bodyPr wrap="none" rtlCol="0">
            <a:spAutoFit/>
          </a:bodyPr>
          <a:lstStyle/>
          <a:p>
            <a:r>
              <a:rPr lang="en-IN" sz="2800" u="sng" dirty="0" err="1">
                <a:solidFill>
                  <a:srgbClr val="FF0000"/>
                </a:solidFill>
                <a:latin typeface="Bauhaus 93" panose="04030905020B02020C02" pitchFamily="82" charset="0"/>
              </a:rPr>
              <a:t>UserGuide</a:t>
            </a:r>
            <a:r>
              <a:rPr lang="en-IN" sz="2800" dirty="0">
                <a:solidFill>
                  <a:srgbClr val="FF0000"/>
                </a:solidFill>
                <a:latin typeface="Bauhaus 93" panose="04030905020B02020C02" pitchFamily="82" charset="0"/>
              </a:rPr>
              <a:t> :-</a:t>
            </a:r>
            <a:endParaRPr lang="en-IN" sz="2800" u="sng" dirty="0">
              <a:solidFill>
                <a:srgbClr val="FF0000"/>
              </a:solidFill>
              <a:latin typeface="Bauhaus 93" panose="04030905020B02020C02" pitchFamily="82" charset="0"/>
            </a:endParaRPr>
          </a:p>
        </p:txBody>
      </p:sp>
      <p:pic>
        <p:nvPicPr>
          <p:cNvPr id="6" name="Picture 5"/>
          <p:cNvPicPr>
            <a:picLocks noChangeAspect="1"/>
          </p:cNvPicPr>
          <p:nvPr/>
        </p:nvPicPr>
        <p:blipFill rotWithShape="1">
          <a:blip r:embed="rId5"/>
          <a:srcRect t="9295" r="287" b="6848"/>
          <a:stretch/>
        </p:blipFill>
        <p:spPr>
          <a:xfrm>
            <a:off x="2817946" y="4171767"/>
            <a:ext cx="4359595" cy="2061283"/>
          </a:xfrm>
          <a:prstGeom prst="rect">
            <a:avLst/>
          </a:prstGeom>
          <a:ln>
            <a:noFill/>
          </a:ln>
          <a:effectLst>
            <a:glow rad="596900">
              <a:srgbClr val="7030A0"/>
            </a:glo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7" name="TextBox 6"/>
          <p:cNvSpPr txBox="1"/>
          <p:nvPr/>
        </p:nvSpPr>
        <p:spPr>
          <a:xfrm>
            <a:off x="682293" y="4171767"/>
            <a:ext cx="1867819" cy="461665"/>
          </a:xfrm>
          <a:prstGeom prst="rect">
            <a:avLst/>
          </a:prstGeom>
          <a:noFill/>
        </p:spPr>
        <p:txBody>
          <a:bodyPr wrap="none" rtlCol="0">
            <a:spAutoFit/>
          </a:bodyPr>
          <a:lstStyle/>
          <a:p>
            <a:r>
              <a:rPr lang="en-IN" sz="2400" u="sng" dirty="0" err="1">
                <a:solidFill>
                  <a:srgbClr val="FF0000"/>
                </a:solidFill>
                <a:latin typeface="Bauhaus 93" panose="04030905020B02020C02" pitchFamily="82" charset="0"/>
              </a:rPr>
              <a:t>ContactUs</a:t>
            </a:r>
            <a:r>
              <a:rPr lang="en-IN" sz="2400" dirty="0">
                <a:solidFill>
                  <a:srgbClr val="FF0000"/>
                </a:solidFill>
                <a:latin typeface="Bauhaus 93" panose="04030905020B02020C02" pitchFamily="82" charset="0"/>
              </a:rPr>
              <a:t> :-</a:t>
            </a:r>
            <a:endParaRPr lang="en-IN" sz="2400" u="sng" dirty="0">
              <a:solidFill>
                <a:srgbClr val="FF0000"/>
              </a:solidFill>
              <a:latin typeface="Bauhaus 93" panose="04030905020B02020C02" pitchFamily="82" charset="0"/>
            </a:endParaRPr>
          </a:p>
        </p:txBody>
      </p:sp>
    </p:spTree>
    <p:extLst>
      <p:ext uri="{BB962C8B-B14F-4D97-AF65-F5344CB8AC3E}">
        <p14:creationId xmlns:p14="http://schemas.microsoft.com/office/powerpoint/2010/main" val="659479434"/>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900" decel="100000" fill="hold"/>
                                        <p:tgtEl>
                                          <p:spTgt spid="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900" decel="100000" fill="hold"/>
                                        <p:tgtEl>
                                          <p:spTgt spid="4"/>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900" decel="100000" fill="hold"/>
                                        <p:tgtEl>
                                          <p:spTgt spid="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extBox 1"/>
          <p:cNvSpPr txBox="1"/>
          <p:nvPr/>
        </p:nvSpPr>
        <p:spPr>
          <a:xfrm>
            <a:off x="3536994" y="513678"/>
            <a:ext cx="4980851" cy="646331"/>
          </a:xfrm>
          <a:prstGeom prst="rect">
            <a:avLst/>
          </a:prstGeom>
          <a:noFill/>
        </p:spPr>
        <p:txBody>
          <a:bodyPr wrap="none" rtlCol="0">
            <a:spAutoFit/>
          </a:bodyPr>
          <a:lstStyle/>
          <a:p>
            <a:r>
              <a:rPr lang="en-IN" sz="3600" b="1" dirty="0">
                <a:solidFill>
                  <a:srgbClr val="FFFF00"/>
                </a:solidFill>
                <a:latin typeface="Unispace" panose="02000809060000020004" pitchFamily="49" charset="0"/>
              </a:rPr>
              <a:t>What is Feedback?</a:t>
            </a:r>
          </a:p>
        </p:txBody>
      </p:sp>
      <p:sp>
        <p:nvSpPr>
          <p:cNvPr id="3" name="TextBox 2"/>
          <p:cNvSpPr txBox="1"/>
          <p:nvPr/>
        </p:nvSpPr>
        <p:spPr>
          <a:xfrm>
            <a:off x="320040" y="1350084"/>
            <a:ext cx="11414760" cy="2308324"/>
          </a:xfrm>
          <a:prstGeom prst="rect">
            <a:avLst/>
          </a:prstGeom>
          <a:noFill/>
        </p:spPr>
        <p:txBody>
          <a:bodyPr wrap="square" rtlCol="0">
            <a:spAutoFit/>
          </a:bodyPr>
          <a:lstStyle/>
          <a:p>
            <a:pPr algn="just"/>
            <a:r>
              <a:rPr lang="en-US" sz="2400" b="1" dirty="0">
                <a:solidFill>
                  <a:srgbClr val="FF0000"/>
                </a:solidFill>
              </a:rPr>
              <a:t>Feedback is a reaction or information that occurs as a result of actions or behavior undertaken by an individual or group. In a Learning &amp; Development context, both positive and negative feedback is crucial. Feedback provides a sense of engagement and interactivity, and allows learners to take ownership of their learning. Effective feedback shows learners their current level of performance, and lets them know what they need to do to reach a higher level.</a:t>
            </a:r>
            <a:endParaRPr lang="en-IN" sz="2400" b="1" dirty="0">
              <a:solidFill>
                <a:srgbClr val="FF0000"/>
              </a:solidFill>
            </a:endParaRPr>
          </a:p>
        </p:txBody>
      </p:sp>
      <p:sp>
        <p:nvSpPr>
          <p:cNvPr id="4" name="TextBox 3"/>
          <p:cNvSpPr txBox="1"/>
          <p:nvPr/>
        </p:nvSpPr>
        <p:spPr>
          <a:xfrm>
            <a:off x="3331810" y="3834404"/>
            <a:ext cx="5186035" cy="584775"/>
          </a:xfrm>
          <a:prstGeom prst="rect">
            <a:avLst/>
          </a:prstGeom>
          <a:noFill/>
        </p:spPr>
        <p:txBody>
          <a:bodyPr wrap="none" rtlCol="0">
            <a:spAutoFit/>
          </a:bodyPr>
          <a:lstStyle/>
          <a:p>
            <a:r>
              <a:rPr lang="en-IN" sz="3200" dirty="0">
                <a:solidFill>
                  <a:srgbClr val="FFFF00"/>
                </a:solidFill>
                <a:latin typeface="Unispace" panose="02000809060000020004" pitchFamily="49" charset="0"/>
              </a:rPr>
              <a:t>Why it is important?</a:t>
            </a:r>
          </a:p>
        </p:txBody>
      </p:sp>
      <p:sp>
        <p:nvSpPr>
          <p:cNvPr id="5" name="TextBox 4"/>
          <p:cNvSpPr txBox="1"/>
          <p:nvPr/>
        </p:nvSpPr>
        <p:spPr>
          <a:xfrm>
            <a:off x="926107" y="4595175"/>
            <a:ext cx="9997440" cy="1815882"/>
          </a:xfrm>
          <a:prstGeom prst="rect">
            <a:avLst/>
          </a:prstGeom>
          <a:noFill/>
        </p:spPr>
        <p:txBody>
          <a:bodyPr wrap="square" rtlCol="0">
            <a:spAutoFit/>
          </a:bodyPr>
          <a:lstStyle/>
          <a:p>
            <a:pPr algn="just"/>
            <a:r>
              <a:rPr lang="en-US" sz="2800" b="1" dirty="0">
                <a:solidFill>
                  <a:srgbClr val="FF0000"/>
                </a:solidFill>
              </a:rPr>
              <a:t>Feedback provides a sense of engagement and interactivity, and allows learners to take ownership of their learning. Effective feedback shows learners their current level of performance, and lets them know what they need to do to reach a higher level.</a:t>
            </a:r>
            <a:endParaRPr lang="en-IN" sz="2800" b="1" dirty="0">
              <a:solidFill>
                <a:srgbClr val="FF0000"/>
              </a:solidFill>
            </a:endParaRPr>
          </a:p>
        </p:txBody>
      </p:sp>
    </p:spTree>
    <p:extLst>
      <p:ext uri="{BB962C8B-B14F-4D97-AF65-F5344CB8AC3E}">
        <p14:creationId xmlns:p14="http://schemas.microsoft.com/office/powerpoint/2010/main" val="557336715"/>
      </p:ext>
    </p:extLst>
  </p:cSld>
  <p:clrMapOvr>
    <a:masterClrMapping/>
  </p:clrMapOvr>
  <mc:AlternateContent xmlns:mc="http://schemas.openxmlformats.org/markup-compatibility/2006" xmlns:p14="http://schemas.microsoft.com/office/powerpoint/2010/main">
    <mc:Choice Requires="p14">
      <p:transition spd="slow" p14:dur="3500">
        <p14:vortex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228794" y="0"/>
            <a:ext cx="5211683" cy="707886"/>
          </a:xfrm>
          <a:prstGeom prst="rect">
            <a:avLst/>
          </a:prstGeom>
          <a:noFill/>
        </p:spPr>
        <p:txBody>
          <a:bodyPr wrap="none" rtlCol="0">
            <a:spAutoFit/>
          </a:bodyPr>
          <a:lstStyle/>
          <a:p>
            <a:r>
              <a:rPr lang="en-IN" sz="4000" u="sng" dirty="0">
                <a:solidFill>
                  <a:srgbClr val="FFFF00"/>
                </a:solidFill>
                <a:latin typeface="Unispace" panose="02000809060000020004" pitchFamily="49" charset="0"/>
              </a:rPr>
              <a:t>Submit Feedback</a:t>
            </a:r>
            <a:r>
              <a:rPr lang="en-IN" sz="4000" dirty="0">
                <a:solidFill>
                  <a:srgbClr val="FFFF00"/>
                </a:solidFill>
                <a:latin typeface="Unispace" panose="02000809060000020004" pitchFamily="49" charset="0"/>
              </a:rPr>
              <a:t> </a:t>
            </a:r>
            <a:endParaRPr lang="en-IN" sz="4000" u="sng" dirty="0">
              <a:solidFill>
                <a:srgbClr val="FFFF00"/>
              </a:solidFill>
              <a:latin typeface="Unispace" panose="02000809060000020004" pitchFamily="49" charset="0"/>
            </a:endParaRPr>
          </a:p>
        </p:txBody>
      </p:sp>
      <p:pic>
        <p:nvPicPr>
          <p:cNvPr id="4" name="Picture 3"/>
          <p:cNvPicPr>
            <a:picLocks noChangeAspect="1"/>
          </p:cNvPicPr>
          <p:nvPr/>
        </p:nvPicPr>
        <p:blipFill rotWithShape="1">
          <a:blip r:embed="rId3"/>
          <a:srcRect t="8882" r="1341" b="5921"/>
          <a:stretch/>
        </p:blipFill>
        <p:spPr>
          <a:xfrm>
            <a:off x="1833835" y="1612750"/>
            <a:ext cx="8346485" cy="4052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2465943"/>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5000" r="-25000"/>
          </a:stretch>
        </a:blipFill>
        <a:effectLst/>
      </p:bgPr>
    </p:bg>
    <p:spTree>
      <p:nvGrpSpPr>
        <p:cNvPr id="1" name=""/>
        <p:cNvGrpSpPr/>
        <p:nvPr/>
      </p:nvGrpSpPr>
      <p:grpSpPr>
        <a:xfrm>
          <a:off x="0" y="0"/>
          <a:ext cx="0" cy="0"/>
          <a:chOff x="0" y="0"/>
          <a:chExt cx="0" cy="0"/>
        </a:xfrm>
      </p:grpSpPr>
      <p:sp>
        <p:nvSpPr>
          <p:cNvPr id="2" name="TextBox 1"/>
          <p:cNvSpPr txBox="1"/>
          <p:nvPr/>
        </p:nvSpPr>
        <p:spPr>
          <a:xfrm>
            <a:off x="1725769" y="502275"/>
            <a:ext cx="4778062" cy="769441"/>
          </a:xfrm>
          <a:prstGeom prst="rect">
            <a:avLst/>
          </a:prstGeom>
          <a:noFill/>
        </p:spPr>
        <p:txBody>
          <a:bodyPr wrap="square" rtlCol="0">
            <a:spAutoFit/>
          </a:bodyPr>
          <a:lstStyle/>
          <a:p>
            <a:r>
              <a:rPr lang="en-IN" sz="4400" b="1" dirty="0">
                <a:solidFill>
                  <a:srgbClr val="FFFF00"/>
                </a:solidFill>
                <a:latin typeface="Castellar" panose="020A0402060406010301" pitchFamily="18" charset="0"/>
              </a:rPr>
              <a:t>Applications</a:t>
            </a:r>
          </a:p>
        </p:txBody>
      </p:sp>
      <p:sp>
        <p:nvSpPr>
          <p:cNvPr id="3" name="TextBox 2"/>
          <p:cNvSpPr txBox="1"/>
          <p:nvPr/>
        </p:nvSpPr>
        <p:spPr>
          <a:xfrm>
            <a:off x="605306" y="1762447"/>
            <a:ext cx="7868993" cy="4401205"/>
          </a:xfrm>
          <a:prstGeom prst="rect">
            <a:avLst/>
          </a:prstGeom>
          <a:noFill/>
        </p:spPr>
        <p:txBody>
          <a:bodyPr wrap="square" rtlCol="0">
            <a:spAutoFit/>
          </a:bodyPr>
          <a:lstStyle/>
          <a:p>
            <a:r>
              <a:rPr lang="en-US" sz="2000" dirty="0">
                <a:solidFill>
                  <a:schemeClr val="bg1"/>
                </a:solidFill>
              </a:rPr>
              <a:t>•  This web app can be useful for students, interns, office workers or anyone who want to learn algorithms and their working flow. This online interactive platform base study is trending these days. </a:t>
            </a:r>
          </a:p>
          <a:p>
            <a:endParaRPr lang="en-US" sz="2000" dirty="0">
              <a:solidFill>
                <a:schemeClr val="bg1"/>
              </a:solidFill>
            </a:endParaRPr>
          </a:p>
          <a:p>
            <a:r>
              <a:rPr lang="en-US" sz="2000" dirty="0">
                <a:solidFill>
                  <a:schemeClr val="bg1"/>
                </a:solidFill>
              </a:rPr>
              <a:t>•  Students or any one who want to learn algorithm they can interact with the developers or any other user for any query, related to this web app. This idea of interaction and safe chatting area provides user nice way of learning.</a:t>
            </a:r>
          </a:p>
          <a:p>
            <a:endParaRPr lang="en-US" sz="2000" dirty="0">
              <a:solidFill>
                <a:schemeClr val="bg1"/>
              </a:solidFill>
            </a:endParaRPr>
          </a:p>
          <a:p>
            <a:r>
              <a:rPr lang="en-US" sz="2000" dirty="0">
                <a:solidFill>
                  <a:schemeClr val="bg1"/>
                </a:solidFill>
              </a:rPr>
              <a:t>•  This web application has a descriptive portion of 72 algorithms which is very useful for students of Computer Science and Mathematics subjects. Here time complexity, space complexity, definition and other information are gathered for students so that they don’t have to search all information in </a:t>
            </a:r>
            <a:r>
              <a:rPr lang="en-US" sz="2000" dirty="0" err="1">
                <a:solidFill>
                  <a:schemeClr val="bg1"/>
                </a:solidFill>
              </a:rPr>
              <a:t>google</a:t>
            </a:r>
            <a:r>
              <a:rPr lang="en-US" sz="2000" dirty="0">
                <a:solidFill>
                  <a:schemeClr val="bg1"/>
                </a:solidFill>
              </a:rPr>
              <a:t> spending lot of time.</a:t>
            </a:r>
          </a:p>
        </p:txBody>
      </p:sp>
    </p:spTree>
    <p:extLst>
      <p:ext uri="{BB962C8B-B14F-4D97-AF65-F5344CB8AC3E}">
        <p14:creationId xmlns:p14="http://schemas.microsoft.com/office/powerpoint/2010/main" val="1896870598"/>
      </p:ext>
    </p:extLst>
  </p:cSld>
  <p:clrMapOvr>
    <a:masterClrMapping/>
  </p:clrMapOvr>
  <mc:AlternateContent xmlns:mc="http://schemas.openxmlformats.org/markup-compatibility/2006" xmlns:p14="http://schemas.microsoft.com/office/powerpoint/2010/main">
    <mc:Choice Requires="p14">
      <p:transition spd="slow" p14:dur="27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2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2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2000" fill="hold"/>
                                        <p:tgtEl>
                                          <p:spTgt spid="3">
                                            <p:txEl>
                                              <p:pRg st="0" end="0"/>
                                            </p:txEl>
                                          </p:spTgt>
                                        </p:tgtEl>
                                        <p:attrNameLst>
                                          <p:attrName>style.rotation</p:attrName>
                                        </p:attrNameLst>
                                      </p:cBhvr>
                                      <p:tavLst>
                                        <p:tav tm="0">
                                          <p:val>
                                            <p:fltVal val="360"/>
                                          </p:val>
                                        </p:tav>
                                        <p:tav tm="100000">
                                          <p:val>
                                            <p:fltVal val="0"/>
                                          </p:val>
                                        </p:tav>
                                      </p:tavLst>
                                    </p:anim>
                                    <p:animEffect transition="in" filter="fade">
                                      <p:cBhvr>
                                        <p:cTn id="15" dur="2000"/>
                                        <p:tgtEl>
                                          <p:spTgt spid="3">
                                            <p:txEl>
                                              <p:pRg st="0" end="0"/>
                                            </p:txEl>
                                          </p:spTgt>
                                        </p:tgtEl>
                                      </p:cBhvr>
                                    </p:animEffect>
                                  </p:childTnLst>
                                </p:cTn>
                              </p:par>
                              <p:par>
                                <p:cTn id="16" presetID="49" presetClass="entr" presetSubtype="0" decel="10000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2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2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0" dur="2000" fill="hold"/>
                                        <p:tgtEl>
                                          <p:spTgt spid="3">
                                            <p:txEl>
                                              <p:pRg st="2" end="2"/>
                                            </p:txEl>
                                          </p:spTgt>
                                        </p:tgtEl>
                                        <p:attrNameLst>
                                          <p:attrName>style.rotation</p:attrName>
                                        </p:attrNameLst>
                                      </p:cBhvr>
                                      <p:tavLst>
                                        <p:tav tm="0">
                                          <p:val>
                                            <p:fltVal val="360"/>
                                          </p:val>
                                        </p:tav>
                                        <p:tav tm="100000">
                                          <p:val>
                                            <p:fltVal val="0"/>
                                          </p:val>
                                        </p:tav>
                                      </p:tavLst>
                                    </p:anim>
                                    <p:animEffect transition="in" filter="fade">
                                      <p:cBhvr>
                                        <p:cTn id="21" dur="2000"/>
                                        <p:tgtEl>
                                          <p:spTgt spid="3">
                                            <p:txEl>
                                              <p:pRg st="2" end="2"/>
                                            </p:txEl>
                                          </p:spTgt>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p:cTn id="24" dur="2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5" dur="2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6" dur="2000" fill="hold"/>
                                        <p:tgtEl>
                                          <p:spTgt spid="3">
                                            <p:txEl>
                                              <p:pRg st="4" end="4"/>
                                            </p:txEl>
                                          </p:spTgt>
                                        </p:tgtEl>
                                        <p:attrNameLst>
                                          <p:attrName>style.rotation</p:attrName>
                                        </p:attrNameLst>
                                      </p:cBhvr>
                                      <p:tavLst>
                                        <p:tav tm="0">
                                          <p:val>
                                            <p:fltVal val="360"/>
                                          </p:val>
                                        </p:tav>
                                        <p:tav tm="100000">
                                          <p:val>
                                            <p:fltVal val="0"/>
                                          </p:val>
                                        </p:tav>
                                      </p:tavLst>
                                    </p:anim>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6" name="TextBox 5"/>
          <p:cNvSpPr txBox="1"/>
          <p:nvPr/>
        </p:nvSpPr>
        <p:spPr>
          <a:xfrm>
            <a:off x="1493949" y="2331075"/>
            <a:ext cx="9955368" cy="3416320"/>
          </a:xfrm>
          <a:prstGeom prst="rect">
            <a:avLst/>
          </a:prstGeom>
          <a:noFill/>
        </p:spPr>
        <p:txBody>
          <a:bodyPr wrap="square" rtlCol="0">
            <a:spAutoFit/>
          </a:bodyPr>
          <a:lstStyle/>
          <a:p>
            <a:r>
              <a:rPr lang="en-US" sz="2400" b="1" dirty="0">
                <a:solidFill>
                  <a:schemeClr val="bg1"/>
                </a:solidFill>
              </a:rPr>
              <a:t>• </a:t>
            </a:r>
            <a:r>
              <a:rPr lang="en-US" sz="2400" dirty="0">
                <a:solidFill>
                  <a:schemeClr val="bg1"/>
                </a:solidFill>
              </a:rPr>
              <a:t>Students while working on a course have to solve assignments. For solving exercises and finishing assignments students can use this algorithm visualizer</a:t>
            </a:r>
            <a:endParaRPr lang="en-US" sz="2400" b="1" dirty="0">
              <a:solidFill>
                <a:schemeClr val="bg1"/>
              </a:solidFill>
            </a:endParaRPr>
          </a:p>
          <a:p>
            <a:endParaRPr lang="en-US" sz="2400" b="1" dirty="0">
              <a:solidFill>
                <a:schemeClr val="bg1"/>
              </a:solidFill>
            </a:endParaRPr>
          </a:p>
          <a:p>
            <a:r>
              <a:rPr lang="en-US" sz="2400" b="1" dirty="0">
                <a:solidFill>
                  <a:schemeClr val="bg1"/>
                </a:solidFill>
              </a:rPr>
              <a:t>• </a:t>
            </a:r>
            <a:r>
              <a:rPr lang="en-US" sz="2400" dirty="0">
                <a:solidFill>
                  <a:schemeClr val="bg1"/>
                </a:solidFill>
              </a:rPr>
              <a:t>Students like discussion-based study through an interactive platform. So that they will use it.</a:t>
            </a:r>
          </a:p>
          <a:p>
            <a:endParaRPr lang="en-US" sz="2400" b="1" dirty="0">
              <a:solidFill>
                <a:schemeClr val="bg1"/>
              </a:solidFill>
            </a:endParaRPr>
          </a:p>
          <a:p>
            <a:r>
              <a:rPr lang="en-US" sz="2400" b="1" dirty="0">
                <a:solidFill>
                  <a:schemeClr val="bg1"/>
                </a:solidFill>
              </a:rPr>
              <a:t>• </a:t>
            </a:r>
            <a:r>
              <a:rPr lang="en-US" sz="2400" dirty="0">
                <a:solidFill>
                  <a:schemeClr val="bg1"/>
                </a:solidFill>
              </a:rPr>
              <a:t>Without searching about algorithms students will get enough information about algorithms. It will save their time.</a:t>
            </a:r>
          </a:p>
          <a:p>
            <a:endParaRPr lang="en-US" sz="2400" b="1" dirty="0">
              <a:solidFill>
                <a:schemeClr val="bg1"/>
              </a:solidFill>
            </a:endParaRPr>
          </a:p>
        </p:txBody>
      </p:sp>
      <p:sp>
        <p:nvSpPr>
          <p:cNvPr id="7" name="TextBox 6"/>
          <p:cNvSpPr txBox="1"/>
          <p:nvPr/>
        </p:nvSpPr>
        <p:spPr>
          <a:xfrm>
            <a:off x="4224269" y="927280"/>
            <a:ext cx="4494727" cy="769441"/>
          </a:xfrm>
          <a:prstGeom prst="rect">
            <a:avLst/>
          </a:prstGeom>
          <a:noFill/>
        </p:spPr>
        <p:txBody>
          <a:bodyPr wrap="square" rtlCol="0">
            <a:spAutoFit/>
          </a:bodyPr>
          <a:lstStyle/>
          <a:p>
            <a:r>
              <a:rPr lang="en-IN" sz="4400" b="1" dirty="0">
                <a:solidFill>
                  <a:srgbClr val="FFFF00"/>
                </a:solidFill>
                <a:latin typeface="Arial Rounded MT Bold" panose="020F0704030504030204" pitchFamily="34" charset="0"/>
              </a:rPr>
              <a:t> Future Scope</a:t>
            </a:r>
          </a:p>
        </p:txBody>
      </p:sp>
    </p:spTree>
    <p:extLst>
      <p:ext uri="{BB962C8B-B14F-4D97-AF65-F5344CB8AC3E}">
        <p14:creationId xmlns:p14="http://schemas.microsoft.com/office/powerpoint/2010/main" val="14102134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pattFill prst="shingle">
          <a:fgClr>
            <a:schemeClr val="tx1"/>
          </a:fgClr>
          <a:bgClr>
            <a:srgbClr val="002060"/>
          </a:bgClr>
        </a:pattFill>
        <a:effectLst/>
      </p:bgPr>
    </p:bg>
    <p:spTree>
      <p:nvGrpSpPr>
        <p:cNvPr id="1" name=""/>
        <p:cNvGrpSpPr/>
        <p:nvPr/>
      </p:nvGrpSpPr>
      <p:grpSpPr>
        <a:xfrm>
          <a:off x="0" y="0"/>
          <a:ext cx="0" cy="0"/>
          <a:chOff x="0" y="0"/>
          <a:chExt cx="0" cy="0"/>
        </a:xfrm>
      </p:grpSpPr>
      <p:sp>
        <p:nvSpPr>
          <p:cNvPr id="2" name="TextBox 1"/>
          <p:cNvSpPr txBox="1"/>
          <p:nvPr/>
        </p:nvSpPr>
        <p:spPr>
          <a:xfrm>
            <a:off x="3826144" y="295094"/>
            <a:ext cx="4475905" cy="1200329"/>
          </a:xfrm>
          <a:prstGeom prst="rect">
            <a:avLst/>
          </a:prstGeom>
          <a:noFill/>
        </p:spPr>
        <p:txBody>
          <a:bodyPr wrap="none" rtlCol="0">
            <a:spAutoFit/>
          </a:bodyPr>
          <a:lstStyle/>
          <a:p>
            <a:r>
              <a:rPr lang="en-IN" sz="5400" b="1" dirty="0">
                <a:solidFill>
                  <a:srgbClr val="FF0000"/>
                </a:solidFill>
                <a:latin typeface="Broadway" panose="04040905080B02020502" pitchFamily="82" charset="0"/>
              </a:rPr>
              <a:t>Conclusion </a:t>
            </a:r>
          </a:p>
          <a:p>
            <a:endParaRPr lang="en-IN" dirty="0"/>
          </a:p>
        </p:txBody>
      </p:sp>
      <p:sp>
        <p:nvSpPr>
          <p:cNvPr id="3" name="TextBox 2"/>
          <p:cNvSpPr txBox="1"/>
          <p:nvPr/>
        </p:nvSpPr>
        <p:spPr>
          <a:xfrm>
            <a:off x="1881501" y="1656787"/>
            <a:ext cx="8553450" cy="4154984"/>
          </a:xfrm>
          <a:prstGeom prst="rect">
            <a:avLst/>
          </a:prstGeom>
          <a:noFill/>
        </p:spPr>
        <p:txBody>
          <a:bodyPr wrap="square" rtlCol="0">
            <a:spAutoFit/>
          </a:bodyPr>
          <a:lstStyle/>
          <a:p>
            <a:r>
              <a:rPr lang="en-IN" sz="2400" dirty="0">
                <a:solidFill>
                  <a:schemeClr val="bg1"/>
                </a:solidFill>
              </a:rPr>
              <a:t>• </a:t>
            </a:r>
            <a:r>
              <a:rPr lang="en-US" sz="2400" dirty="0">
                <a:solidFill>
                  <a:schemeClr val="bg1"/>
                </a:solidFill>
              </a:rPr>
              <a:t>Algorithm visualization can be seen as a valuable supporting tool,    used in addition to </a:t>
            </a:r>
            <a:r>
              <a:rPr lang="en-US" sz="2400" dirty="0" err="1">
                <a:solidFill>
                  <a:schemeClr val="bg1"/>
                </a:solidFill>
              </a:rPr>
              <a:t>standardways</a:t>
            </a:r>
            <a:r>
              <a:rPr lang="en-US" sz="2400" dirty="0">
                <a:solidFill>
                  <a:schemeClr val="bg1"/>
                </a:solidFill>
              </a:rPr>
              <a:t> of education in the ﬁeld of computer science. </a:t>
            </a:r>
          </a:p>
          <a:p>
            <a:endParaRPr lang="en-US" sz="2400" dirty="0">
              <a:solidFill>
                <a:schemeClr val="bg1"/>
              </a:solidFill>
            </a:endParaRPr>
          </a:p>
          <a:p>
            <a:pPr algn="just"/>
            <a:r>
              <a:rPr lang="en-US" sz="2400" dirty="0">
                <a:solidFill>
                  <a:schemeClr val="bg1"/>
                </a:solidFill>
              </a:rPr>
              <a:t>• it helps to improve the quality of education in the ﬁeld and      contribute to the solution for some of </a:t>
            </a:r>
            <a:r>
              <a:rPr lang="en-US" sz="2400" dirty="0" err="1">
                <a:solidFill>
                  <a:schemeClr val="bg1"/>
                </a:solidFill>
              </a:rPr>
              <a:t>theproblems</a:t>
            </a:r>
            <a:r>
              <a:rPr lang="en-US" sz="2400" dirty="0">
                <a:solidFill>
                  <a:schemeClr val="bg1"/>
                </a:solidFill>
              </a:rPr>
              <a:t> in higher education. </a:t>
            </a:r>
          </a:p>
          <a:p>
            <a:endParaRPr lang="en-US" sz="2400" dirty="0">
              <a:solidFill>
                <a:schemeClr val="bg1"/>
              </a:solidFill>
            </a:endParaRPr>
          </a:p>
          <a:p>
            <a:r>
              <a:rPr lang="en-US" sz="2400" dirty="0">
                <a:solidFill>
                  <a:schemeClr val="bg1"/>
                </a:solidFill>
              </a:rPr>
              <a:t>• Algorithm visualizations can help understanding </a:t>
            </a:r>
            <a:r>
              <a:rPr lang="en-US" sz="2400" dirty="0" err="1">
                <a:solidFill>
                  <a:schemeClr val="bg1"/>
                </a:solidFill>
              </a:rPr>
              <a:t>theprinciples</a:t>
            </a:r>
            <a:r>
              <a:rPr lang="en-US" sz="2400" dirty="0">
                <a:solidFill>
                  <a:schemeClr val="bg1"/>
                </a:solidFill>
              </a:rPr>
              <a:t>, but do not replace the need to implement algorithms by students is a chosen programming language.</a:t>
            </a:r>
          </a:p>
        </p:txBody>
      </p:sp>
    </p:spTree>
    <p:extLst>
      <p:ext uri="{BB962C8B-B14F-4D97-AF65-F5344CB8AC3E}">
        <p14:creationId xmlns:p14="http://schemas.microsoft.com/office/powerpoint/2010/main" val="287772548"/>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181082" y="2949263"/>
            <a:ext cx="5598007" cy="1446550"/>
          </a:xfrm>
          <a:prstGeom prst="rect">
            <a:avLst/>
          </a:prstGeom>
          <a:noFill/>
        </p:spPr>
        <p:txBody>
          <a:bodyPr wrap="none" rtlCol="0">
            <a:spAutoFit/>
          </a:bodyPr>
          <a:lstStyle/>
          <a:p>
            <a:r>
              <a:rPr lang="en-IN" sz="8800" dirty="0">
                <a:solidFill>
                  <a:schemeClr val="bg1"/>
                </a:solidFill>
                <a:latin typeface="Yu Gothic UI Semibold" panose="020B0700000000000000" pitchFamily="34" charset="-128"/>
                <a:ea typeface="Yu Gothic UI Semibold" panose="020B0700000000000000" pitchFamily="34" charset="-128"/>
              </a:rPr>
              <a:t>Thank You</a:t>
            </a:r>
          </a:p>
        </p:txBody>
      </p:sp>
      <p:sp>
        <p:nvSpPr>
          <p:cNvPr id="3" name="TextBox 2"/>
          <p:cNvSpPr txBox="1"/>
          <p:nvPr/>
        </p:nvSpPr>
        <p:spPr>
          <a:xfrm>
            <a:off x="1293562" y="5782235"/>
            <a:ext cx="9964716" cy="523220"/>
          </a:xfrm>
          <a:prstGeom prst="rect">
            <a:avLst/>
          </a:prstGeom>
          <a:noFill/>
        </p:spPr>
        <p:txBody>
          <a:bodyPr wrap="none" rtlCol="0">
            <a:spAutoFit/>
          </a:bodyPr>
          <a:lstStyle/>
          <a:p>
            <a:r>
              <a:rPr lang="en-US" sz="2800" b="1" u="sng" dirty="0">
                <a:solidFill>
                  <a:schemeClr val="bg1"/>
                </a:solidFill>
              </a:rPr>
              <a:t>Deployment Link </a:t>
            </a:r>
            <a:r>
              <a:rPr lang="en-US" sz="2800" b="1" dirty="0">
                <a:solidFill>
                  <a:schemeClr val="bg1"/>
                </a:solidFill>
              </a:rPr>
              <a:t>:- </a:t>
            </a:r>
            <a:r>
              <a:rPr lang="en-US" sz="2800" b="1" u="sng" dirty="0">
                <a:solidFill>
                  <a:schemeClr val="bg1"/>
                </a:solidFill>
                <a:hlinkClick r:id="rId3"/>
              </a:rPr>
              <a:t>https://algo-visualize-login-signup.vercel.app/</a:t>
            </a:r>
            <a:endParaRPr lang="en-US" sz="2800" b="1" u="sng" dirty="0">
              <a:solidFill>
                <a:schemeClr val="bg1"/>
              </a:solidFill>
            </a:endParaRPr>
          </a:p>
        </p:txBody>
      </p:sp>
    </p:spTree>
    <p:extLst>
      <p:ext uri="{BB962C8B-B14F-4D97-AF65-F5344CB8AC3E}">
        <p14:creationId xmlns:p14="http://schemas.microsoft.com/office/powerpoint/2010/main" val="458590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origami"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0.26119 -0.28172 L -0.11562 0.11574 C -0.08515 0.20602 -0.03971 0.25486 0.00847 0.25486 C 0.06277 0.25486 0.10652 0.20602 0.13685 0.11574 L 0.28347 -0.28172 " pathEditMode="relative" rAng="0" ptsTypes="AAAAA">
                                      <p:cBhvr>
                                        <p:cTn id="6" dur="3000" fill="hold"/>
                                        <p:tgtEl>
                                          <p:spTgt spid="2"/>
                                        </p:tgtEl>
                                        <p:attrNameLst>
                                          <p:attrName>ppt_x</p:attrName>
                                          <p:attrName>ppt_y</p:attrName>
                                        </p:attrNameLst>
                                      </p:cBhvr>
                                      <p:rCtr x="27227" y="2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666" y="137349"/>
            <a:ext cx="3962889" cy="2427336"/>
          </a:xfrm>
          <a:prstGeom prst="rect">
            <a:avLst/>
          </a:prstGeom>
        </p:spPr>
      </p:pic>
      <p:sp>
        <p:nvSpPr>
          <p:cNvPr id="3" name="TextBox 2"/>
          <p:cNvSpPr txBox="1"/>
          <p:nvPr/>
        </p:nvSpPr>
        <p:spPr>
          <a:xfrm>
            <a:off x="3285801" y="3088548"/>
            <a:ext cx="870867" cy="369332"/>
          </a:xfrm>
          <a:prstGeom prst="rect">
            <a:avLst/>
          </a:prstGeom>
          <a:noFill/>
        </p:spPr>
        <p:txBody>
          <a:bodyPr wrap="square" rtlCol="0">
            <a:spAutoFit/>
          </a:bodyPr>
          <a:lstStyle/>
          <a:p>
            <a:r>
              <a:rPr lang="en-IN" b="1" u="sng" dirty="0">
                <a:latin typeface="Arial" panose="020B0604020202020204" pitchFamily="34" charset="0"/>
                <a:cs typeface="Arial" panose="020B0604020202020204" pitchFamily="34" charset="0"/>
              </a:rPr>
              <a:t>NAME</a:t>
            </a:r>
          </a:p>
        </p:txBody>
      </p:sp>
      <p:sp>
        <p:nvSpPr>
          <p:cNvPr id="4" name="TextBox 3"/>
          <p:cNvSpPr txBox="1"/>
          <p:nvPr/>
        </p:nvSpPr>
        <p:spPr>
          <a:xfrm>
            <a:off x="5511840" y="3088548"/>
            <a:ext cx="1207679" cy="369332"/>
          </a:xfrm>
          <a:prstGeom prst="rect">
            <a:avLst/>
          </a:prstGeom>
          <a:noFill/>
        </p:spPr>
        <p:txBody>
          <a:bodyPr wrap="square" rtlCol="0">
            <a:spAutoFit/>
          </a:bodyPr>
          <a:lstStyle/>
          <a:p>
            <a:r>
              <a:rPr lang="en-IN" b="1" u="sng" dirty="0">
                <a:latin typeface="Arial" panose="020B0604020202020204" pitchFamily="34" charset="0"/>
                <a:cs typeface="Arial" panose="020B0604020202020204" pitchFamily="34" charset="0"/>
              </a:rPr>
              <a:t>SECTION</a:t>
            </a:r>
          </a:p>
        </p:txBody>
      </p:sp>
      <p:sp>
        <p:nvSpPr>
          <p:cNvPr id="5" name="TextBox 4"/>
          <p:cNvSpPr txBox="1"/>
          <p:nvPr/>
        </p:nvSpPr>
        <p:spPr>
          <a:xfrm>
            <a:off x="8043265" y="3088548"/>
            <a:ext cx="1403797" cy="369332"/>
          </a:xfrm>
          <a:prstGeom prst="rect">
            <a:avLst/>
          </a:prstGeom>
          <a:noFill/>
        </p:spPr>
        <p:txBody>
          <a:bodyPr wrap="square" rtlCol="0">
            <a:spAutoFit/>
          </a:bodyPr>
          <a:lstStyle/>
          <a:p>
            <a:r>
              <a:rPr lang="en-IN" b="1" u="sng" dirty="0">
                <a:latin typeface="Arial" panose="020B0604020202020204" pitchFamily="34" charset="0"/>
                <a:cs typeface="Arial" panose="020B0604020202020204" pitchFamily="34" charset="0"/>
              </a:rPr>
              <a:t>ROLL NO.</a:t>
            </a:r>
          </a:p>
        </p:txBody>
      </p:sp>
      <p:sp>
        <p:nvSpPr>
          <p:cNvPr id="6" name="TextBox 5"/>
          <p:cNvSpPr txBox="1"/>
          <p:nvPr/>
        </p:nvSpPr>
        <p:spPr>
          <a:xfrm>
            <a:off x="2580717" y="3665091"/>
            <a:ext cx="2448244" cy="369332"/>
          </a:xfrm>
          <a:prstGeom prst="rect">
            <a:avLst/>
          </a:prstGeom>
          <a:noFill/>
        </p:spPr>
        <p:txBody>
          <a:bodyPr wrap="square" rtlCol="0">
            <a:spAutoFit/>
          </a:bodyPr>
          <a:lstStyle/>
          <a:p>
            <a:r>
              <a:rPr lang="en-IN" b="1" dirty="0" err="1"/>
              <a:t>Biswarup</a:t>
            </a:r>
            <a:r>
              <a:rPr lang="en-IN" b="1" dirty="0"/>
              <a:t> </a:t>
            </a:r>
            <a:r>
              <a:rPr lang="en-IN" b="1" dirty="0" err="1"/>
              <a:t>Bhattacharjee</a:t>
            </a:r>
            <a:endParaRPr lang="en-IN" b="1" dirty="0"/>
          </a:p>
        </p:txBody>
      </p:sp>
      <p:sp>
        <p:nvSpPr>
          <p:cNvPr id="7" name="TextBox 6"/>
          <p:cNvSpPr txBox="1"/>
          <p:nvPr/>
        </p:nvSpPr>
        <p:spPr>
          <a:xfrm>
            <a:off x="6004111" y="3624684"/>
            <a:ext cx="245580" cy="369332"/>
          </a:xfrm>
          <a:prstGeom prst="rect">
            <a:avLst/>
          </a:prstGeom>
          <a:noFill/>
        </p:spPr>
        <p:txBody>
          <a:bodyPr wrap="none" rtlCol="0">
            <a:spAutoFit/>
          </a:bodyPr>
          <a:lstStyle/>
          <a:p>
            <a:r>
              <a:rPr lang="en-IN" b="1" dirty="0"/>
              <a:t>I</a:t>
            </a:r>
          </a:p>
        </p:txBody>
      </p:sp>
      <p:sp>
        <p:nvSpPr>
          <p:cNvPr id="8" name="TextBox 7"/>
          <p:cNvSpPr txBox="1"/>
          <p:nvPr/>
        </p:nvSpPr>
        <p:spPr>
          <a:xfrm>
            <a:off x="8559821" y="3630093"/>
            <a:ext cx="820237" cy="369332"/>
          </a:xfrm>
          <a:prstGeom prst="rect">
            <a:avLst/>
          </a:prstGeom>
          <a:noFill/>
        </p:spPr>
        <p:txBody>
          <a:bodyPr wrap="square" rtlCol="0">
            <a:spAutoFit/>
          </a:bodyPr>
          <a:lstStyle/>
          <a:p>
            <a:r>
              <a:rPr lang="en-IN" b="1" dirty="0"/>
              <a:t>17</a:t>
            </a:r>
          </a:p>
        </p:txBody>
      </p:sp>
      <p:sp>
        <p:nvSpPr>
          <p:cNvPr id="12" name="TextBox 11"/>
          <p:cNvSpPr txBox="1"/>
          <p:nvPr/>
        </p:nvSpPr>
        <p:spPr>
          <a:xfrm>
            <a:off x="3043324" y="4241634"/>
            <a:ext cx="1393138" cy="369332"/>
          </a:xfrm>
          <a:prstGeom prst="rect">
            <a:avLst/>
          </a:prstGeom>
          <a:noFill/>
        </p:spPr>
        <p:txBody>
          <a:bodyPr wrap="none" rtlCol="0">
            <a:spAutoFit/>
          </a:bodyPr>
          <a:lstStyle/>
          <a:p>
            <a:r>
              <a:rPr lang="en-IN" b="1" dirty="0" err="1"/>
              <a:t>Subhajit</a:t>
            </a:r>
            <a:r>
              <a:rPr lang="en-IN" b="1" dirty="0"/>
              <a:t> </a:t>
            </a:r>
            <a:r>
              <a:rPr lang="en-IN" b="1" dirty="0" err="1"/>
              <a:t>Pati</a:t>
            </a:r>
            <a:endParaRPr lang="en-IN" b="1" dirty="0"/>
          </a:p>
        </p:txBody>
      </p:sp>
      <p:sp>
        <p:nvSpPr>
          <p:cNvPr id="13" name="TextBox 12"/>
          <p:cNvSpPr txBox="1"/>
          <p:nvPr/>
        </p:nvSpPr>
        <p:spPr>
          <a:xfrm>
            <a:off x="5961631" y="4194211"/>
            <a:ext cx="308098" cy="369332"/>
          </a:xfrm>
          <a:prstGeom prst="rect">
            <a:avLst/>
          </a:prstGeom>
          <a:noFill/>
        </p:spPr>
        <p:txBody>
          <a:bodyPr wrap="none" rtlCol="0">
            <a:spAutoFit/>
          </a:bodyPr>
          <a:lstStyle/>
          <a:p>
            <a:r>
              <a:rPr lang="en-IN" b="1" dirty="0"/>
              <a:t>C</a:t>
            </a:r>
          </a:p>
        </p:txBody>
      </p:sp>
      <p:sp>
        <p:nvSpPr>
          <p:cNvPr id="14" name="TextBox 13"/>
          <p:cNvSpPr txBox="1"/>
          <p:nvPr/>
        </p:nvSpPr>
        <p:spPr>
          <a:xfrm>
            <a:off x="8551236" y="4244636"/>
            <a:ext cx="418704" cy="369332"/>
          </a:xfrm>
          <a:prstGeom prst="rect">
            <a:avLst/>
          </a:prstGeom>
          <a:noFill/>
        </p:spPr>
        <p:txBody>
          <a:bodyPr wrap="none" rtlCol="0">
            <a:spAutoFit/>
          </a:bodyPr>
          <a:lstStyle/>
          <a:p>
            <a:r>
              <a:rPr lang="en-IN" b="1" dirty="0"/>
              <a:t>68</a:t>
            </a:r>
          </a:p>
        </p:txBody>
      </p:sp>
      <p:sp>
        <p:nvSpPr>
          <p:cNvPr id="16" name="TextBox 15"/>
          <p:cNvSpPr txBox="1"/>
          <p:nvPr/>
        </p:nvSpPr>
        <p:spPr>
          <a:xfrm>
            <a:off x="2983567" y="4754365"/>
            <a:ext cx="2489812" cy="369332"/>
          </a:xfrm>
          <a:prstGeom prst="rect">
            <a:avLst/>
          </a:prstGeom>
          <a:noFill/>
        </p:spPr>
        <p:txBody>
          <a:bodyPr wrap="square" rtlCol="0">
            <a:spAutoFit/>
          </a:bodyPr>
          <a:lstStyle/>
          <a:p>
            <a:r>
              <a:rPr lang="en-IN" b="1" dirty="0"/>
              <a:t>Rahul Debnath                </a:t>
            </a:r>
          </a:p>
        </p:txBody>
      </p:sp>
      <p:sp>
        <p:nvSpPr>
          <p:cNvPr id="17" name="TextBox 16"/>
          <p:cNvSpPr txBox="1"/>
          <p:nvPr/>
        </p:nvSpPr>
        <p:spPr>
          <a:xfrm>
            <a:off x="5961631" y="4730347"/>
            <a:ext cx="330540" cy="369332"/>
          </a:xfrm>
          <a:prstGeom prst="rect">
            <a:avLst/>
          </a:prstGeom>
          <a:noFill/>
        </p:spPr>
        <p:txBody>
          <a:bodyPr wrap="none" rtlCol="0">
            <a:spAutoFit/>
          </a:bodyPr>
          <a:lstStyle/>
          <a:p>
            <a:r>
              <a:rPr lang="en-IN" b="1" dirty="0"/>
              <a:t>D</a:t>
            </a:r>
          </a:p>
        </p:txBody>
      </p:sp>
      <p:sp>
        <p:nvSpPr>
          <p:cNvPr id="18" name="TextBox 17"/>
          <p:cNvSpPr txBox="1"/>
          <p:nvPr/>
        </p:nvSpPr>
        <p:spPr>
          <a:xfrm>
            <a:off x="8551236" y="4775641"/>
            <a:ext cx="418704" cy="369332"/>
          </a:xfrm>
          <a:prstGeom prst="rect">
            <a:avLst/>
          </a:prstGeom>
          <a:noFill/>
        </p:spPr>
        <p:txBody>
          <a:bodyPr wrap="none" rtlCol="0">
            <a:spAutoFit/>
          </a:bodyPr>
          <a:lstStyle/>
          <a:p>
            <a:r>
              <a:rPr lang="en-IN" b="1" dirty="0"/>
              <a:t>38</a:t>
            </a:r>
          </a:p>
        </p:txBody>
      </p:sp>
      <p:sp>
        <p:nvSpPr>
          <p:cNvPr id="19" name="TextBox 18"/>
          <p:cNvSpPr txBox="1"/>
          <p:nvPr/>
        </p:nvSpPr>
        <p:spPr>
          <a:xfrm>
            <a:off x="2931851" y="5306646"/>
            <a:ext cx="1703864" cy="369332"/>
          </a:xfrm>
          <a:prstGeom prst="rect">
            <a:avLst/>
          </a:prstGeom>
          <a:noFill/>
        </p:spPr>
        <p:txBody>
          <a:bodyPr wrap="none" rtlCol="0">
            <a:spAutoFit/>
          </a:bodyPr>
          <a:lstStyle/>
          <a:p>
            <a:r>
              <a:rPr lang="en-IN" b="1" dirty="0"/>
              <a:t> </a:t>
            </a:r>
            <a:r>
              <a:rPr lang="en-IN" b="1" dirty="0" err="1"/>
              <a:t>Arijit</a:t>
            </a:r>
            <a:r>
              <a:rPr lang="en-IN" b="1" dirty="0"/>
              <a:t> </a:t>
            </a:r>
            <a:r>
              <a:rPr lang="en-IN" b="1" dirty="0" err="1"/>
              <a:t>Goswami</a:t>
            </a:r>
            <a:endParaRPr lang="en-IN" b="1" dirty="0"/>
          </a:p>
        </p:txBody>
      </p:sp>
      <p:sp>
        <p:nvSpPr>
          <p:cNvPr id="20" name="TextBox 19"/>
          <p:cNvSpPr txBox="1"/>
          <p:nvPr/>
        </p:nvSpPr>
        <p:spPr>
          <a:xfrm>
            <a:off x="5958631" y="5299874"/>
            <a:ext cx="296876" cy="369332"/>
          </a:xfrm>
          <a:prstGeom prst="rect">
            <a:avLst/>
          </a:prstGeom>
          <a:noFill/>
        </p:spPr>
        <p:txBody>
          <a:bodyPr wrap="none" rtlCol="0">
            <a:spAutoFit/>
          </a:bodyPr>
          <a:lstStyle/>
          <a:p>
            <a:r>
              <a:rPr lang="en-IN" b="1" dirty="0"/>
              <a:t>E</a:t>
            </a:r>
          </a:p>
        </p:txBody>
      </p:sp>
      <p:sp>
        <p:nvSpPr>
          <p:cNvPr id="21" name="TextBox 20"/>
          <p:cNvSpPr txBox="1"/>
          <p:nvPr/>
        </p:nvSpPr>
        <p:spPr>
          <a:xfrm>
            <a:off x="8551236" y="5306646"/>
            <a:ext cx="418704" cy="369332"/>
          </a:xfrm>
          <a:prstGeom prst="rect">
            <a:avLst/>
          </a:prstGeom>
          <a:noFill/>
        </p:spPr>
        <p:txBody>
          <a:bodyPr wrap="none" rtlCol="0">
            <a:spAutoFit/>
          </a:bodyPr>
          <a:lstStyle/>
          <a:p>
            <a:r>
              <a:rPr lang="en-IN" b="1" dirty="0"/>
              <a:t>11</a:t>
            </a:r>
          </a:p>
        </p:txBody>
      </p:sp>
      <p:sp>
        <p:nvSpPr>
          <p:cNvPr id="22" name="TextBox 21"/>
          <p:cNvSpPr txBox="1"/>
          <p:nvPr/>
        </p:nvSpPr>
        <p:spPr>
          <a:xfrm>
            <a:off x="3022413" y="5858927"/>
            <a:ext cx="1564852" cy="369332"/>
          </a:xfrm>
          <a:prstGeom prst="rect">
            <a:avLst/>
          </a:prstGeom>
          <a:noFill/>
        </p:spPr>
        <p:txBody>
          <a:bodyPr wrap="none" rtlCol="0">
            <a:spAutoFit/>
          </a:bodyPr>
          <a:lstStyle/>
          <a:p>
            <a:r>
              <a:rPr lang="en-IN" b="1" dirty="0" err="1"/>
              <a:t>Subhadip</a:t>
            </a:r>
            <a:r>
              <a:rPr lang="en-IN" b="1" dirty="0"/>
              <a:t> </a:t>
            </a:r>
            <a:r>
              <a:rPr lang="en-IN" b="1" dirty="0" err="1"/>
              <a:t>Maji</a:t>
            </a:r>
            <a:endParaRPr lang="en-IN" b="1" dirty="0"/>
          </a:p>
        </p:txBody>
      </p:sp>
      <p:sp>
        <p:nvSpPr>
          <p:cNvPr id="23" name="TextBox 22"/>
          <p:cNvSpPr txBox="1"/>
          <p:nvPr/>
        </p:nvSpPr>
        <p:spPr>
          <a:xfrm>
            <a:off x="5984279" y="5836010"/>
            <a:ext cx="245580" cy="369332"/>
          </a:xfrm>
          <a:prstGeom prst="rect">
            <a:avLst/>
          </a:prstGeom>
          <a:noFill/>
        </p:spPr>
        <p:txBody>
          <a:bodyPr wrap="none" rtlCol="0">
            <a:spAutoFit/>
          </a:bodyPr>
          <a:lstStyle/>
          <a:p>
            <a:r>
              <a:rPr lang="en-IN" b="1" dirty="0"/>
              <a:t>I</a:t>
            </a:r>
          </a:p>
        </p:txBody>
      </p:sp>
      <p:sp>
        <p:nvSpPr>
          <p:cNvPr id="24" name="TextBox 23"/>
          <p:cNvSpPr txBox="1"/>
          <p:nvPr/>
        </p:nvSpPr>
        <p:spPr>
          <a:xfrm>
            <a:off x="8559821" y="5869403"/>
            <a:ext cx="418704" cy="369332"/>
          </a:xfrm>
          <a:prstGeom prst="rect">
            <a:avLst/>
          </a:prstGeom>
          <a:noFill/>
        </p:spPr>
        <p:txBody>
          <a:bodyPr wrap="none" rtlCol="0">
            <a:spAutoFit/>
          </a:bodyPr>
          <a:lstStyle/>
          <a:p>
            <a:r>
              <a:rPr lang="en-IN" b="1" dirty="0"/>
              <a:t>67</a:t>
            </a:r>
          </a:p>
        </p:txBody>
      </p:sp>
      <p:sp>
        <p:nvSpPr>
          <p:cNvPr id="10" name="TextBox 9"/>
          <p:cNvSpPr txBox="1"/>
          <p:nvPr/>
        </p:nvSpPr>
        <p:spPr>
          <a:xfrm>
            <a:off x="3056878" y="6380591"/>
            <a:ext cx="1495922" cy="338554"/>
          </a:xfrm>
          <a:prstGeom prst="rect">
            <a:avLst/>
          </a:prstGeom>
          <a:noFill/>
        </p:spPr>
        <p:txBody>
          <a:bodyPr wrap="none" rtlCol="0">
            <a:spAutoFit/>
          </a:bodyPr>
          <a:lstStyle/>
          <a:p>
            <a:r>
              <a:rPr lang="en-IN" sz="1600" b="1" dirty="0" err="1">
                <a:latin typeface="Arial" panose="020B0604020202020204" pitchFamily="34" charset="0"/>
                <a:cs typeface="Arial" panose="020B0604020202020204" pitchFamily="34" charset="0"/>
              </a:rPr>
              <a:t>Ankita</a:t>
            </a:r>
            <a:r>
              <a:rPr lang="en-IN" sz="1600" b="1" dirty="0">
                <a:latin typeface="Arial" panose="020B0604020202020204" pitchFamily="34" charset="0"/>
                <a:cs typeface="Arial" panose="020B0604020202020204" pitchFamily="34" charset="0"/>
              </a:rPr>
              <a:t> </a:t>
            </a:r>
            <a:r>
              <a:rPr lang="en-IN" sz="1600" b="1" dirty="0" err="1">
                <a:latin typeface="Arial" panose="020B0604020202020204" pitchFamily="34" charset="0"/>
                <a:cs typeface="Arial" panose="020B0604020202020204" pitchFamily="34" charset="0"/>
              </a:rPr>
              <a:t>Sikder</a:t>
            </a:r>
            <a:endParaRPr lang="en-IN" sz="1600" b="1" dirty="0">
              <a:latin typeface="Arial" panose="020B0604020202020204" pitchFamily="34" charset="0"/>
              <a:cs typeface="Arial" panose="020B0604020202020204" pitchFamily="34" charset="0"/>
            </a:endParaRPr>
          </a:p>
        </p:txBody>
      </p:sp>
      <p:sp>
        <p:nvSpPr>
          <p:cNvPr id="11" name="TextBox 10"/>
          <p:cNvSpPr txBox="1"/>
          <p:nvPr/>
        </p:nvSpPr>
        <p:spPr>
          <a:xfrm>
            <a:off x="5982676" y="6358872"/>
            <a:ext cx="24878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a:t>
            </a:r>
          </a:p>
        </p:txBody>
      </p:sp>
      <p:sp>
        <p:nvSpPr>
          <p:cNvPr id="15" name="TextBox 14"/>
          <p:cNvSpPr txBox="1"/>
          <p:nvPr/>
        </p:nvSpPr>
        <p:spPr>
          <a:xfrm>
            <a:off x="8609745" y="6349813"/>
            <a:ext cx="312906"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8</a:t>
            </a:r>
          </a:p>
        </p:txBody>
      </p:sp>
      <p:sp>
        <p:nvSpPr>
          <p:cNvPr id="9" name="TextBox 8">
            <a:extLst>
              <a:ext uri="{FF2B5EF4-FFF2-40B4-BE49-F238E27FC236}">
                <a16:creationId xmlns:a16="http://schemas.microsoft.com/office/drawing/2014/main" id="{84065A83-1E65-42F5-A1B3-E08C371D3E26}"/>
              </a:ext>
            </a:extLst>
          </p:cNvPr>
          <p:cNvSpPr txBox="1"/>
          <p:nvPr/>
        </p:nvSpPr>
        <p:spPr>
          <a:xfrm>
            <a:off x="5028961" y="2627026"/>
            <a:ext cx="2092276" cy="400110"/>
          </a:xfrm>
          <a:prstGeom prst="rect">
            <a:avLst/>
          </a:prstGeom>
          <a:noFill/>
        </p:spPr>
        <p:txBody>
          <a:bodyPr wrap="square" rtlCol="0">
            <a:spAutoFit/>
          </a:bodyPr>
          <a:lstStyle/>
          <a:p>
            <a:r>
              <a:rPr lang="en-US" sz="2000" b="1" dirty="0">
                <a:latin typeface="Algerian" panose="04020705040A02060702" pitchFamily="82" charset="0"/>
              </a:rPr>
              <a:t>GROUP NO - 42</a:t>
            </a:r>
          </a:p>
        </p:txBody>
      </p:sp>
    </p:spTree>
    <p:extLst>
      <p:ext uri="{BB962C8B-B14F-4D97-AF65-F5344CB8AC3E}">
        <p14:creationId xmlns:p14="http://schemas.microsoft.com/office/powerpoint/2010/main" val="2601172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1000" fill="hold"/>
                                        <p:tgtEl>
                                          <p:spTgt spid="6"/>
                                        </p:tgtEl>
                                        <p:attrNameLst>
                                          <p:attrName>ppt_w</p:attrName>
                                        </p:attrNameLst>
                                      </p:cBhvr>
                                      <p:tavLst>
                                        <p:tav tm="0">
                                          <p:val>
                                            <p:fltVal val="0"/>
                                          </p:val>
                                        </p:tav>
                                        <p:tav tm="100000">
                                          <p:val>
                                            <p:strVal val="#ppt_w"/>
                                          </p:val>
                                        </p:tav>
                                      </p:tavLst>
                                    </p:anim>
                                    <p:anim calcmode="lin" valueType="num">
                                      <p:cBhvr>
                                        <p:cTn id="31" dur="1000" fill="hold"/>
                                        <p:tgtEl>
                                          <p:spTgt spid="6"/>
                                        </p:tgtEl>
                                        <p:attrNameLst>
                                          <p:attrName>ppt_h</p:attrName>
                                        </p:attrNameLst>
                                      </p:cBhvr>
                                      <p:tavLst>
                                        <p:tav tm="0">
                                          <p:val>
                                            <p:fltVal val="0"/>
                                          </p:val>
                                        </p:tav>
                                        <p:tav tm="100000">
                                          <p:val>
                                            <p:strVal val="#ppt_h"/>
                                          </p:val>
                                        </p:tav>
                                      </p:tavLst>
                                    </p:anim>
                                    <p:anim calcmode="lin" valueType="num">
                                      <p:cBhvr>
                                        <p:cTn id="32" dur="1000" fill="hold"/>
                                        <p:tgtEl>
                                          <p:spTgt spid="6"/>
                                        </p:tgtEl>
                                        <p:attrNameLst>
                                          <p:attrName>style.rotation</p:attrName>
                                        </p:attrNameLst>
                                      </p:cBhvr>
                                      <p:tavLst>
                                        <p:tav tm="0">
                                          <p:val>
                                            <p:fltVal val="90"/>
                                          </p:val>
                                        </p:tav>
                                        <p:tav tm="100000">
                                          <p:val>
                                            <p:fltVal val="0"/>
                                          </p:val>
                                        </p:tav>
                                      </p:tavLst>
                                    </p:anim>
                                    <p:animEffect transition="in" filter="fade">
                                      <p:cBhvr>
                                        <p:cTn id="33" dur="1000"/>
                                        <p:tgtEl>
                                          <p:spTgt spid="6"/>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1000" fill="hold"/>
                                        <p:tgtEl>
                                          <p:spTgt spid="7"/>
                                        </p:tgtEl>
                                        <p:attrNameLst>
                                          <p:attrName>ppt_w</p:attrName>
                                        </p:attrNameLst>
                                      </p:cBhvr>
                                      <p:tavLst>
                                        <p:tav tm="0">
                                          <p:val>
                                            <p:fltVal val="0"/>
                                          </p:val>
                                        </p:tav>
                                        <p:tav tm="100000">
                                          <p:val>
                                            <p:strVal val="#ppt_w"/>
                                          </p:val>
                                        </p:tav>
                                      </p:tavLst>
                                    </p:anim>
                                    <p:anim calcmode="lin" valueType="num">
                                      <p:cBhvr>
                                        <p:cTn id="37" dur="1000" fill="hold"/>
                                        <p:tgtEl>
                                          <p:spTgt spid="7"/>
                                        </p:tgtEl>
                                        <p:attrNameLst>
                                          <p:attrName>ppt_h</p:attrName>
                                        </p:attrNameLst>
                                      </p:cBhvr>
                                      <p:tavLst>
                                        <p:tav tm="0">
                                          <p:val>
                                            <p:fltVal val="0"/>
                                          </p:val>
                                        </p:tav>
                                        <p:tav tm="100000">
                                          <p:val>
                                            <p:strVal val="#ppt_h"/>
                                          </p:val>
                                        </p:tav>
                                      </p:tavLst>
                                    </p:anim>
                                    <p:anim calcmode="lin" valueType="num">
                                      <p:cBhvr>
                                        <p:cTn id="38" dur="1000" fill="hold"/>
                                        <p:tgtEl>
                                          <p:spTgt spid="7"/>
                                        </p:tgtEl>
                                        <p:attrNameLst>
                                          <p:attrName>style.rotation</p:attrName>
                                        </p:attrNameLst>
                                      </p:cBhvr>
                                      <p:tavLst>
                                        <p:tav tm="0">
                                          <p:val>
                                            <p:fltVal val="90"/>
                                          </p:val>
                                        </p:tav>
                                        <p:tav tm="100000">
                                          <p:val>
                                            <p:fltVal val="0"/>
                                          </p:val>
                                        </p:tav>
                                      </p:tavLst>
                                    </p:anim>
                                    <p:animEffect transition="in" filter="fade">
                                      <p:cBhvr>
                                        <p:cTn id="39" dur="1000"/>
                                        <p:tgtEl>
                                          <p:spTgt spid="7"/>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1000" fill="hold"/>
                                        <p:tgtEl>
                                          <p:spTgt spid="8"/>
                                        </p:tgtEl>
                                        <p:attrNameLst>
                                          <p:attrName>ppt_w</p:attrName>
                                        </p:attrNameLst>
                                      </p:cBhvr>
                                      <p:tavLst>
                                        <p:tav tm="0">
                                          <p:val>
                                            <p:fltVal val="0"/>
                                          </p:val>
                                        </p:tav>
                                        <p:tav tm="100000">
                                          <p:val>
                                            <p:strVal val="#ppt_w"/>
                                          </p:val>
                                        </p:tav>
                                      </p:tavLst>
                                    </p:anim>
                                    <p:anim calcmode="lin" valueType="num">
                                      <p:cBhvr>
                                        <p:cTn id="43" dur="1000" fill="hold"/>
                                        <p:tgtEl>
                                          <p:spTgt spid="8"/>
                                        </p:tgtEl>
                                        <p:attrNameLst>
                                          <p:attrName>ppt_h</p:attrName>
                                        </p:attrNameLst>
                                      </p:cBhvr>
                                      <p:tavLst>
                                        <p:tav tm="0">
                                          <p:val>
                                            <p:fltVal val="0"/>
                                          </p:val>
                                        </p:tav>
                                        <p:tav tm="100000">
                                          <p:val>
                                            <p:strVal val="#ppt_h"/>
                                          </p:val>
                                        </p:tav>
                                      </p:tavLst>
                                    </p:anim>
                                    <p:anim calcmode="lin" valueType="num">
                                      <p:cBhvr>
                                        <p:cTn id="44" dur="1000" fill="hold"/>
                                        <p:tgtEl>
                                          <p:spTgt spid="8"/>
                                        </p:tgtEl>
                                        <p:attrNameLst>
                                          <p:attrName>style.rotation</p:attrName>
                                        </p:attrNameLst>
                                      </p:cBhvr>
                                      <p:tavLst>
                                        <p:tav tm="0">
                                          <p:val>
                                            <p:fltVal val="90"/>
                                          </p:val>
                                        </p:tav>
                                        <p:tav tm="100000">
                                          <p:val>
                                            <p:fltVal val="0"/>
                                          </p:val>
                                        </p:tav>
                                      </p:tavLst>
                                    </p:anim>
                                    <p:animEffect transition="in" filter="fade">
                                      <p:cBhvr>
                                        <p:cTn id="45" dur="1000"/>
                                        <p:tgtEl>
                                          <p:spTgt spid="8"/>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1000" fill="hold"/>
                                        <p:tgtEl>
                                          <p:spTgt spid="12"/>
                                        </p:tgtEl>
                                        <p:attrNameLst>
                                          <p:attrName>ppt_w</p:attrName>
                                        </p:attrNameLst>
                                      </p:cBhvr>
                                      <p:tavLst>
                                        <p:tav tm="0">
                                          <p:val>
                                            <p:fltVal val="0"/>
                                          </p:val>
                                        </p:tav>
                                        <p:tav tm="100000">
                                          <p:val>
                                            <p:strVal val="#ppt_w"/>
                                          </p:val>
                                        </p:tav>
                                      </p:tavLst>
                                    </p:anim>
                                    <p:anim calcmode="lin" valueType="num">
                                      <p:cBhvr>
                                        <p:cTn id="49" dur="1000" fill="hold"/>
                                        <p:tgtEl>
                                          <p:spTgt spid="12"/>
                                        </p:tgtEl>
                                        <p:attrNameLst>
                                          <p:attrName>ppt_h</p:attrName>
                                        </p:attrNameLst>
                                      </p:cBhvr>
                                      <p:tavLst>
                                        <p:tav tm="0">
                                          <p:val>
                                            <p:fltVal val="0"/>
                                          </p:val>
                                        </p:tav>
                                        <p:tav tm="100000">
                                          <p:val>
                                            <p:strVal val="#ppt_h"/>
                                          </p:val>
                                        </p:tav>
                                      </p:tavLst>
                                    </p:anim>
                                    <p:anim calcmode="lin" valueType="num">
                                      <p:cBhvr>
                                        <p:cTn id="50" dur="1000" fill="hold"/>
                                        <p:tgtEl>
                                          <p:spTgt spid="12"/>
                                        </p:tgtEl>
                                        <p:attrNameLst>
                                          <p:attrName>style.rotation</p:attrName>
                                        </p:attrNameLst>
                                      </p:cBhvr>
                                      <p:tavLst>
                                        <p:tav tm="0">
                                          <p:val>
                                            <p:fltVal val="90"/>
                                          </p:val>
                                        </p:tav>
                                        <p:tav tm="100000">
                                          <p:val>
                                            <p:fltVal val="0"/>
                                          </p:val>
                                        </p:tav>
                                      </p:tavLst>
                                    </p:anim>
                                    <p:animEffect transition="in" filter="fade">
                                      <p:cBhvr>
                                        <p:cTn id="51" dur="1000"/>
                                        <p:tgtEl>
                                          <p:spTgt spid="12"/>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1000" fill="hold"/>
                                        <p:tgtEl>
                                          <p:spTgt spid="13"/>
                                        </p:tgtEl>
                                        <p:attrNameLst>
                                          <p:attrName>ppt_w</p:attrName>
                                        </p:attrNameLst>
                                      </p:cBhvr>
                                      <p:tavLst>
                                        <p:tav tm="0">
                                          <p:val>
                                            <p:fltVal val="0"/>
                                          </p:val>
                                        </p:tav>
                                        <p:tav tm="100000">
                                          <p:val>
                                            <p:strVal val="#ppt_w"/>
                                          </p:val>
                                        </p:tav>
                                      </p:tavLst>
                                    </p:anim>
                                    <p:anim calcmode="lin" valueType="num">
                                      <p:cBhvr>
                                        <p:cTn id="55" dur="1000" fill="hold"/>
                                        <p:tgtEl>
                                          <p:spTgt spid="13"/>
                                        </p:tgtEl>
                                        <p:attrNameLst>
                                          <p:attrName>ppt_h</p:attrName>
                                        </p:attrNameLst>
                                      </p:cBhvr>
                                      <p:tavLst>
                                        <p:tav tm="0">
                                          <p:val>
                                            <p:fltVal val="0"/>
                                          </p:val>
                                        </p:tav>
                                        <p:tav tm="100000">
                                          <p:val>
                                            <p:strVal val="#ppt_h"/>
                                          </p:val>
                                        </p:tav>
                                      </p:tavLst>
                                    </p:anim>
                                    <p:anim calcmode="lin" valueType="num">
                                      <p:cBhvr>
                                        <p:cTn id="56" dur="1000" fill="hold"/>
                                        <p:tgtEl>
                                          <p:spTgt spid="13"/>
                                        </p:tgtEl>
                                        <p:attrNameLst>
                                          <p:attrName>style.rotation</p:attrName>
                                        </p:attrNameLst>
                                      </p:cBhvr>
                                      <p:tavLst>
                                        <p:tav tm="0">
                                          <p:val>
                                            <p:fltVal val="90"/>
                                          </p:val>
                                        </p:tav>
                                        <p:tav tm="100000">
                                          <p:val>
                                            <p:fltVal val="0"/>
                                          </p:val>
                                        </p:tav>
                                      </p:tavLst>
                                    </p:anim>
                                    <p:animEffect transition="in" filter="fade">
                                      <p:cBhvr>
                                        <p:cTn id="57" dur="1000"/>
                                        <p:tgtEl>
                                          <p:spTgt spid="13"/>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p:cTn id="60" dur="1000" fill="hold"/>
                                        <p:tgtEl>
                                          <p:spTgt spid="14"/>
                                        </p:tgtEl>
                                        <p:attrNameLst>
                                          <p:attrName>ppt_w</p:attrName>
                                        </p:attrNameLst>
                                      </p:cBhvr>
                                      <p:tavLst>
                                        <p:tav tm="0">
                                          <p:val>
                                            <p:fltVal val="0"/>
                                          </p:val>
                                        </p:tav>
                                        <p:tav tm="100000">
                                          <p:val>
                                            <p:strVal val="#ppt_w"/>
                                          </p:val>
                                        </p:tav>
                                      </p:tavLst>
                                    </p:anim>
                                    <p:anim calcmode="lin" valueType="num">
                                      <p:cBhvr>
                                        <p:cTn id="61" dur="1000" fill="hold"/>
                                        <p:tgtEl>
                                          <p:spTgt spid="14"/>
                                        </p:tgtEl>
                                        <p:attrNameLst>
                                          <p:attrName>ppt_h</p:attrName>
                                        </p:attrNameLst>
                                      </p:cBhvr>
                                      <p:tavLst>
                                        <p:tav tm="0">
                                          <p:val>
                                            <p:fltVal val="0"/>
                                          </p:val>
                                        </p:tav>
                                        <p:tav tm="100000">
                                          <p:val>
                                            <p:strVal val="#ppt_h"/>
                                          </p:val>
                                        </p:tav>
                                      </p:tavLst>
                                    </p:anim>
                                    <p:anim calcmode="lin" valueType="num">
                                      <p:cBhvr>
                                        <p:cTn id="62" dur="1000" fill="hold"/>
                                        <p:tgtEl>
                                          <p:spTgt spid="14"/>
                                        </p:tgtEl>
                                        <p:attrNameLst>
                                          <p:attrName>style.rotation</p:attrName>
                                        </p:attrNameLst>
                                      </p:cBhvr>
                                      <p:tavLst>
                                        <p:tav tm="0">
                                          <p:val>
                                            <p:fltVal val="90"/>
                                          </p:val>
                                        </p:tav>
                                        <p:tav tm="100000">
                                          <p:val>
                                            <p:fltVal val="0"/>
                                          </p:val>
                                        </p:tav>
                                      </p:tavLst>
                                    </p:anim>
                                    <p:animEffect transition="in" filter="fade">
                                      <p:cBhvr>
                                        <p:cTn id="63" dur="1000"/>
                                        <p:tgtEl>
                                          <p:spTgt spid="14"/>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p:cTn id="66" dur="1000" fill="hold"/>
                                        <p:tgtEl>
                                          <p:spTgt spid="16"/>
                                        </p:tgtEl>
                                        <p:attrNameLst>
                                          <p:attrName>ppt_w</p:attrName>
                                        </p:attrNameLst>
                                      </p:cBhvr>
                                      <p:tavLst>
                                        <p:tav tm="0">
                                          <p:val>
                                            <p:fltVal val="0"/>
                                          </p:val>
                                        </p:tav>
                                        <p:tav tm="100000">
                                          <p:val>
                                            <p:strVal val="#ppt_w"/>
                                          </p:val>
                                        </p:tav>
                                      </p:tavLst>
                                    </p:anim>
                                    <p:anim calcmode="lin" valueType="num">
                                      <p:cBhvr>
                                        <p:cTn id="67" dur="1000" fill="hold"/>
                                        <p:tgtEl>
                                          <p:spTgt spid="16"/>
                                        </p:tgtEl>
                                        <p:attrNameLst>
                                          <p:attrName>ppt_h</p:attrName>
                                        </p:attrNameLst>
                                      </p:cBhvr>
                                      <p:tavLst>
                                        <p:tav tm="0">
                                          <p:val>
                                            <p:fltVal val="0"/>
                                          </p:val>
                                        </p:tav>
                                        <p:tav tm="100000">
                                          <p:val>
                                            <p:strVal val="#ppt_h"/>
                                          </p:val>
                                        </p:tav>
                                      </p:tavLst>
                                    </p:anim>
                                    <p:anim calcmode="lin" valueType="num">
                                      <p:cBhvr>
                                        <p:cTn id="68" dur="1000" fill="hold"/>
                                        <p:tgtEl>
                                          <p:spTgt spid="16"/>
                                        </p:tgtEl>
                                        <p:attrNameLst>
                                          <p:attrName>style.rotation</p:attrName>
                                        </p:attrNameLst>
                                      </p:cBhvr>
                                      <p:tavLst>
                                        <p:tav tm="0">
                                          <p:val>
                                            <p:fltVal val="90"/>
                                          </p:val>
                                        </p:tav>
                                        <p:tav tm="100000">
                                          <p:val>
                                            <p:fltVal val="0"/>
                                          </p:val>
                                        </p:tav>
                                      </p:tavLst>
                                    </p:anim>
                                    <p:animEffect transition="in" filter="fade">
                                      <p:cBhvr>
                                        <p:cTn id="69" dur="1000"/>
                                        <p:tgtEl>
                                          <p:spTgt spid="16"/>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1000" fill="hold"/>
                                        <p:tgtEl>
                                          <p:spTgt spid="17"/>
                                        </p:tgtEl>
                                        <p:attrNameLst>
                                          <p:attrName>ppt_w</p:attrName>
                                        </p:attrNameLst>
                                      </p:cBhvr>
                                      <p:tavLst>
                                        <p:tav tm="0">
                                          <p:val>
                                            <p:fltVal val="0"/>
                                          </p:val>
                                        </p:tav>
                                        <p:tav tm="100000">
                                          <p:val>
                                            <p:strVal val="#ppt_w"/>
                                          </p:val>
                                        </p:tav>
                                      </p:tavLst>
                                    </p:anim>
                                    <p:anim calcmode="lin" valueType="num">
                                      <p:cBhvr>
                                        <p:cTn id="73" dur="1000" fill="hold"/>
                                        <p:tgtEl>
                                          <p:spTgt spid="17"/>
                                        </p:tgtEl>
                                        <p:attrNameLst>
                                          <p:attrName>ppt_h</p:attrName>
                                        </p:attrNameLst>
                                      </p:cBhvr>
                                      <p:tavLst>
                                        <p:tav tm="0">
                                          <p:val>
                                            <p:fltVal val="0"/>
                                          </p:val>
                                        </p:tav>
                                        <p:tav tm="100000">
                                          <p:val>
                                            <p:strVal val="#ppt_h"/>
                                          </p:val>
                                        </p:tav>
                                      </p:tavLst>
                                    </p:anim>
                                    <p:anim calcmode="lin" valueType="num">
                                      <p:cBhvr>
                                        <p:cTn id="74" dur="1000" fill="hold"/>
                                        <p:tgtEl>
                                          <p:spTgt spid="17"/>
                                        </p:tgtEl>
                                        <p:attrNameLst>
                                          <p:attrName>style.rotation</p:attrName>
                                        </p:attrNameLst>
                                      </p:cBhvr>
                                      <p:tavLst>
                                        <p:tav tm="0">
                                          <p:val>
                                            <p:fltVal val="90"/>
                                          </p:val>
                                        </p:tav>
                                        <p:tav tm="100000">
                                          <p:val>
                                            <p:fltVal val="0"/>
                                          </p:val>
                                        </p:tav>
                                      </p:tavLst>
                                    </p:anim>
                                    <p:animEffect transition="in" filter="fade">
                                      <p:cBhvr>
                                        <p:cTn id="75" dur="1000"/>
                                        <p:tgtEl>
                                          <p:spTgt spid="17"/>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1000" fill="hold"/>
                                        <p:tgtEl>
                                          <p:spTgt spid="18"/>
                                        </p:tgtEl>
                                        <p:attrNameLst>
                                          <p:attrName>ppt_w</p:attrName>
                                        </p:attrNameLst>
                                      </p:cBhvr>
                                      <p:tavLst>
                                        <p:tav tm="0">
                                          <p:val>
                                            <p:fltVal val="0"/>
                                          </p:val>
                                        </p:tav>
                                        <p:tav tm="100000">
                                          <p:val>
                                            <p:strVal val="#ppt_w"/>
                                          </p:val>
                                        </p:tav>
                                      </p:tavLst>
                                    </p:anim>
                                    <p:anim calcmode="lin" valueType="num">
                                      <p:cBhvr>
                                        <p:cTn id="79" dur="1000" fill="hold"/>
                                        <p:tgtEl>
                                          <p:spTgt spid="18"/>
                                        </p:tgtEl>
                                        <p:attrNameLst>
                                          <p:attrName>ppt_h</p:attrName>
                                        </p:attrNameLst>
                                      </p:cBhvr>
                                      <p:tavLst>
                                        <p:tav tm="0">
                                          <p:val>
                                            <p:fltVal val="0"/>
                                          </p:val>
                                        </p:tav>
                                        <p:tav tm="100000">
                                          <p:val>
                                            <p:strVal val="#ppt_h"/>
                                          </p:val>
                                        </p:tav>
                                      </p:tavLst>
                                    </p:anim>
                                    <p:anim calcmode="lin" valueType="num">
                                      <p:cBhvr>
                                        <p:cTn id="80" dur="1000" fill="hold"/>
                                        <p:tgtEl>
                                          <p:spTgt spid="18"/>
                                        </p:tgtEl>
                                        <p:attrNameLst>
                                          <p:attrName>style.rotation</p:attrName>
                                        </p:attrNameLst>
                                      </p:cBhvr>
                                      <p:tavLst>
                                        <p:tav tm="0">
                                          <p:val>
                                            <p:fltVal val="90"/>
                                          </p:val>
                                        </p:tav>
                                        <p:tav tm="100000">
                                          <p:val>
                                            <p:fltVal val="0"/>
                                          </p:val>
                                        </p:tav>
                                      </p:tavLst>
                                    </p:anim>
                                    <p:animEffect transition="in" filter="fade">
                                      <p:cBhvr>
                                        <p:cTn id="81" dur="1000"/>
                                        <p:tgtEl>
                                          <p:spTgt spid="18"/>
                                        </p:tgtEl>
                                      </p:cBhvr>
                                    </p:animEffect>
                                  </p:childTnLst>
                                </p:cTn>
                              </p:par>
                              <p:par>
                                <p:cTn id="82" presetID="31"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style.rotation</p:attrName>
                                        </p:attrNameLst>
                                      </p:cBhvr>
                                      <p:tavLst>
                                        <p:tav tm="0">
                                          <p:val>
                                            <p:fltVal val="90"/>
                                          </p:val>
                                        </p:tav>
                                        <p:tav tm="100000">
                                          <p:val>
                                            <p:fltVal val="0"/>
                                          </p:val>
                                        </p:tav>
                                      </p:tavLst>
                                    </p:anim>
                                    <p:animEffect transition="in" filter="fade">
                                      <p:cBhvr>
                                        <p:cTn id="87" dur="1000"/>
                                        <p:tgtEl>
                                          <p:spTgt spid="19"/>
                                        </p:tgtEl>
                                      </p:cBhvr>
                                    </p:animEffect>
                                  </p:childTnLst>
                                </p:cTn>
                              </p:par>
                              <p:par>
                                <p:cTn id="88" presetID="31"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p:cTn id="90" dur="1000" fill="hold"/>
                                        <p:tgtEl>
                                          <p:spTgt spid="20"/>
                                        </p:tgtEl>
                                        <p:attrNameLst>
                                          <p:attrName>ppt_w</p:attrName>
                                        </p:attrNameLst>
                                      </p:cBhvr>
                                      <p:tavLst>
                                        <p:tav tm="0">
                                          <p:val>
                                            <p:fltVal val="0"/>
                                          </p:val>
                                        </p:tav>
                                        <p:tav tm="100000">
                                          <p:val>
                                            <p:strVal val="#ppt_w"/>
                                          </p:val>
                                        </p:tav>
                                      </p:tavLst>
                                    </p:anim>
                                    <p:anim calcmode="lin" valueType="num">
                                      <p:cBhvr>
                                        <p:cTn id="91" dur="1000" fill="hold"/>
                                        <p:tgtEl>
                                          <p:spTgt spid="20"/>
                                        </p:tgtEl>
                                        <p:attrNameLst>
                                          <p:attrName>ppt_h</p:attrName>
                                        </p:attrNameLst>
                                      </p:cBhvr>
                                      <p:tavLst>
                                        <p:tav tm="0">
                                          <p:val>
                                            <p:fltVal val="0"/>
                                          </p:val>
                                        </p:tav>
                                        <p:tav tm="100000">
                                          <p:val>
                                            <p:strVal val="#ppt_h"/>
                                          </p:val>
                                        </p:tav>
                                      </p:tavLst>
                                    </p:anim>
                                    <p:anim calcmode="lin" valueType="num">
                                      <p:cBhvr>
                                        <p:cTn id="92" dur="1000" fill="hold"/>
                                        <p:tgtEl>
                                          <p:spTgt spid="20"/>
                                        </p:tgtEl>
                                        <p:attrNameLst>
                                          <p:attrName>style.rotation</p:attrName>
                                        </p:attrNameLst>
                                      </p:cBhvr>
                                      <p:tavLst>
                                        <p:tav tm="0">
                                          <p:val>
                                            <p:fltVal val="90"/>
                                          </p:val>
                                        </p:tav>
                                        <p:tav tm="100000">
                                          <p:val>
                                            <p:fltVal val="0"/>
                                          </p:val>
                                        </p:tav>
                                      </p:tavLst>
                                    </p:anim>
                                    <p:animEffect transition="in" filter="fade">
                                      <p:cBhvr>
                                        <p:cTn id="93" dur="1000"/>
                                        <p:tgtEl>
                                          <p:spTgt spid="20"/>
                                        </p:tgtEl>
                                      </p:cBhvr>
                                    </p:animEffect>
                                  </p:childTnLst>
                                </p:cTn>
                              </p:par>
                              <p:par>
                                <p:cTn id="94" presetID="31" presetClass="entr" presetSubtype="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p:cTn id="96" dur="1000" fill="hold"/>
                                        <p:tgtEl>
                                          <p:spTgt spid="21"/>
                                        </p:tgtEl>
                                        <p:attrNameLst>
                                          <p:attrName>ppt_w</p:attrName>
                                        </p:attrNameLst>
                                      </p:cBhvr>
                                      <p:tavLst>
                                        <p:tav tm="0">
                                          <p:val>
                                            <p:fltVal val="0"/>
                                          </p:val>
                                        </p:tav>
                                        <p:tav tm="100000">
                                          <p:val>
                                            <p:strVal val="#ppt_w"/>
                                          </p:val>
                                        </p:tav>
                                      </p:tavLst>
                                    </p:anim>
                                    <p:anim calcmode="lin" valueType="num">
                                      <p:cBhvr>
                                        <p:cTn id="97" dur="1000" fill="hold"/>
                                        <p:tgtEl>
                                          <p:spTgt spid="21"/>
                                        </p:tgtEl>
                                        <p:attrNameLst>
                                          <p:attrName>ppt_h</p:attrName>
                                        </p:attrNameLst>
                                      </p:cBhvr>
                                      <p:tavLst>
                                        <p:tav tm="0">
                                          <p:val>
                                            <p:fltVal val="0"/>
                                          </p:val>
                                        </p:tav>
                                        <p:tav tm="100000">
                                          <p:val>
                                            <p:strVal val="#ppt_h"/>
                                          </p:val>
                                        </p:tav>
                                      </p:tavLst>
                                    </p:anim>
                                    <p:anim calcmode="lin" valueType="num">
                                      <p:cBhvr>
                                        <p:cTn id="98" dur="1000" fill="hold"/>
                                        <p:tgtEl>
                                          <p:spTgt spid="21"/>
                                        </p:tgtEl>
                                        <p:attrNameLst>
                                          <p:attrName>style.rotation</p:attrName>
                                        </p:attrNameLst>
                                      </p:cBhvr>
                                      <p:tavLst>
                                        <p:tav tm="0">
                                          <p:val>
                                            <p:fltVal val="90"/>
                                          </p:val>
                                        </p:tav>
                                        <p:tav tm="100000">
                                          <p:val>
                                            <p:fltVal val="0"/>
                                          </p:val>
                                        </p:tav>
                                      </p:tavLst>
                                    </p:anim>
                                    <p:animEffect transition="in" filter="fade">
                                      <p:cBhvr>
                                        <p:cTn id="99" dur="1000"/>
                                        <p:tgtEl>
                                          <p:spTgt spid="21"/>
                                        </p:tgtEl>
                                      </p:cBhvr>
                                    </p:animEffect>
                                  </p:childTnLst>
                                </p:cTn>
                              </p:par>
                              <p:par>
                                <p:cTn id="100" presetID="31" presetClass="entr" presetSubtype="0" fill="hold" grpId="0" nodeType="withEffect">
                                  <p:stCondLst>
                                    <p:cond delay="0"/>
                                  </p:stCondLst>
                                  <p:childTnLst>
                                    <p:set>
                                      <p:cBhvr>
                                        <p:cTn id="101" dur="1" fill="hold">
                                          <p:stCondLst>
                                            <p:cond delay="0"/>
                                          </p:stCondLst>
                                        </p:cTn>
                                        <p:tgtEl>
                                          <p:spTgt spid="22"/>
                                        </p:tgtEl>
                                        <p:attrNameLst>
                                          <p:attrName>style.visibility</p:attrName>
                                        </p:attrNameLst>
                                      </p:cBhvr>
                                      <p:to>
                                        <p:strVal val="visible"/>
                                      </p:to>
                                    </p:set>
                                    <p:anim calcmode="lin" valueType="num">
                                      <p:cBhvr>
                                        <p:cTn id="102" dur="1000" fill="hold"/>
                                        <p:tgtEl>
                                          <p:spTgt spid="22"/>
                                        </p:tgtEl>
                                        <p:attrNameLst>
                                          <p:attrName>ppt_w</p:attrName>
                                        </p:attrNameLst>
                                      </p:cBhvr>
                                      <p:tavLst>
                                        <p:tav tm="0">
                                          <p:val>
                                            <p:fltVal val="0"/>
                                          </p:val>
                                        </p:tav>
                                        <p:tav tm="100000">
                                          <p:val>
                                            <p:strVal val="#ppt_w"/>
                                          </p:val>
                                        </p:tav>
                                      </p:tavLst>
                                    </p:anim>
                                    <p:anim calcmode="lin" valueType="num">
                                      <p:cBhvr>
                                        <p:cTn id="103" dur="1000" fill="hold"/>
                                        <p:tgtEl>
                                          <p:spTgt spid="22"/>
                                        </p:tgtEl>
                                        <p:attrNameLst>
                                          <p:attrName>ppt_h</p:attrName>
                                        </p:attrNameLst>
                                      </p:cBhvr>
                                      <p:tavLst>
                                        <p:tav tm="0">
                                          <p:val>
                                            <p:fltVal val="0"/>
                                          </p:val>
                                        </p:tav>
                                        <p:tav tm="100000">
                                          <p:val>
                                            <p:strVal val="#ppt_h"/>
                                          </p:val>
                                        </p:tav>
                                      </p:tavLst>
                                    </p:anim>
                                    <p:anim calcmode="lin" valueType="num">
                                      <p:cBhvr>
                                        <p:cTn id="104" dur="1000" fill="hold"/>
                                        <p:tgtEl>
                                          <p:spTgt spid="22"/>
                                        </p:tgtEl>
                                        <p:attrNameLst>
                                          <p:attrName>style.rotation</p:attrName>
                                        </p:attrNameLst>
                                      </p:cBhvr>
                                      <p:tavLst>
                                        <p:tav tm="0">
                                          <p:val>
                                            <p:fltVal val="90"/>
                                          </p:val>
                                        </p:tav>
                                        <p:tav tm="100000">
                                          <p:val>
                                            <p:fltVal val="0"/>
                                          </p:val>
                                        </p:tav>
                                      </p:tavLst>
                                    </p:anim>
                                    <p:animEffect transition="in" filter="fade">
                                      <p:cBhvr>
                                        <p:cTn id="105" dur="1000"/>
                                        <p:tgtEl>
                                          <p:spTgt spid="22"/>
                                        </p:tgtEl>
                                      </p:cBhvr>
                                    </p:animEffect>
                                  </p:childTnLst>
                                </p:cTn>
                              </p:par>
                              <p:par>
                                <p:cTn id="106" presetID="31" presetClass="entr" presetSubtype="0" fill="hold" grpId="0" nodeType="with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1000" fill="hold"/>
                                        <p:tgtEl>
                                          <p:spTgt spid="23"/>
                                        </p:tgtEl>
                                        <p:attrNameLst>
                                          <p:attrName>ppt_w</p:attrName>
                                        </p:attrNameLst>
                                      </p:cBhvr>
                                      <p:tavLst>
                                        <p:tav tm="0">
                                          <p:val>
                                            <p:fltVal val="0"/>
                                          </p:val>
                                        </p:tav>
                                        <p:tav tm="100000">
                                          <p:val>
                                            <p:strVal val="#ppt_w"/>
                                          </p:val>
                                        </p:tav>
                                      </p:tavLst>
                                    </p:anim>
                                    <p:anim calcmode="lin" valueType="num">
                                      <p:cBhvr>
                                        <p:cTn id="109" dur="1000" fill="hold"/>
                                        <p:tgtEl>
                                          <p:spTgt spid="23"/>
                                        </p:tgtEl>
                                        <p:attrNameLst>
                                          <p:attrName>ppt_h</p:attrName>
                                        </p:attrNameLst>
                                      </p:cBhvr>
                                      <p:tavLst>
                                        <p:tav tm="0">
                                          <p:val>
                                            <p:fltVal val="0"/>
                                          </p:val>
                                        </p:tav>
                                        <p:tav tm="100000">
                                          <p:val>
                                            <p:strVal val="#ppt_h"/>
                                          </p:val>
                                        </p:tav>
                                      </p:tavLst>
                                    </p:anim>
                                    <p:anim calcmode="lin" valueType="num">
                                      <p:cBhvr>
                                        <p:cTn id="110" dur="1000" fill="hold"/>
                                        <p:tgtEl>
                                          <p:spTgt spid="23"/>
                                        </p:tgtEl>
                                        <p:attrNameLst>
                                          <p:attrName>style.rotation</p:attrName>
                                        </p:attrNameLst>
                                      </p:cBhvr>
                                      <p:tavLst>
                                        <p:tav tm="0">
                                          <p:val>
                                            <p:fltVal val="90"/>
                                          </p:val>
                                        </p:tav>
                                        <p:tav tm="100000">
                                          <p:val>
                                            <p:fltVal val="0"/>
                                          </p:val>
                                        </p:tav>
                                      </p:tavLst>
                                    </p:anim>
                                    <p:animEffect transition="in" filter="fade">
                                      <p:cBhvr>
                                        <p:cTn id="111" dur="1000"/>
                                        <p:tgtEl>
                                          <p:spTgt spid="23"/>
                                        </p:tgtEl>
                                      </p:cBhvr>
                                    </p:animEffect>
                                  </p:childTnLst>
                                </p:cTn>
                              </p:par>
                              <p:par>
                                <p:cTn id="112" presetID="31"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p:cTn id="114" dur="1000" fill="hold"/>
                                        <p:tgtEl>
                                          <p:spTgt spid="24"/>
                                        </p:tgtEl>
                                        <p:attrNameLst>
                                          <p:attrName>ppt_w</p:attrName>
                                        </p:attrNameLst>
                                      </p:cBhvr>
                                      <p:tavLst>
                                        <p:tav tm="0">
                                          <p:val>
                                            <p:fltVal val="0"/>
                                          </p:val>
                                        </p:tav>
                                        <p:tav tm="100000">
                                          <p:val>
                                            <p:strVal val="#ppt_w"/>
                                          </p:val>
                                        </p:tav>
                                      </p:tavLst>
                                    </p:anim>
                                    <p:anim calcmode="lin" valueType="num">
                                      <p:cBhvr>
                                        <p:cTn id="115" dur="1000" fill="hold"/>
                                        <p:tgtEl>
                                          <p:spTgt spid="24"/>
                                        </p:tgtEl>
                                        <p:attrNameLst>
                                          <p:attrName>ppt_h</p:attrName>
                                        </p:attrNameLst>
                                      </p:cBhvr>
                                      <p:tavLst>
                                        <p:tav tm="0">
                                          <p:val>
                                            <p:fltVal val="0"/>
                                          </p:val>
                                        </p:tav>
                                        <p:tav tm="100000">
                                          <p:val>
                                            <p:strVal val="#ppt_h"/>
                                          </p:val>
                                        </p:tav>
                                      </p:tavLst>
                                    </p:anim>
                                    <p:anim calcmode="lin" valueType="num">
                                      <p:cBhvr>
                                        <p:cTn id="116" dur="1000" fill="hold"/>
                                        <p:tgtEl>
                                          <p:spTgt spid="24"/>
                                        </p:tgtEl>
                                        <p:attrNameLst>
                                          <p:attrName>style.rotation</p:attrName>
                                        </p:attrNameLst>
                                      </p:cBhvr>
                                      <p:tavLst>
                                        <p:tav tm="0">
                                          <p:val>
                                            <p:fltVal val="90"/>
                                          </p:val>
                                        </p:tav>
                                        <p:tav tm="100000">
                                          <p:val>
                                            <p:fltVal val="0"/>
                                          </p:val>
                                        </p:tav>
                                      </p:tavLst>
                                    </p:anim>
                                    <p:animEffect transition="in" filter="fade">
                                      <p:cBhvr>
                                        <p:cTn id="117" dur="1000"/>
                                        <p:tgtEl>
                                          <p:spTgt spid="24"/>
                                        </p:tgtEl>
                                      </p:cBhvr>
                                    </p:animEffect>
                                  </p:childTnLst>
                                </p:cTn>
                              </p:par>
                              <p:par>
                                <p:cTn id="118" presetID="31" presetClass="entr" presetSubtype="0" fill="hold" grpId="0" nodeType="withEffect">
                                  <p:stCondLst>
                                    <p:cond delay="0"/>
                                  </p:stCondLst>
                                  <p:childTnLst>
                                    <p:set>
                                      <p:cBhvr>
                                        <p:cTn id="119" dur="1" fill="hold">
                                          <p:stCondLst>
                                            <p:cond delay="0"/>
                                          </p:stCondLst>
                                        </p:cTn>
                                        <p:tgtEl>
                                          <p:spTgt spid="10"/>
                                        </p:tgtEl>
                                        <p:attrNameLst>
                                          <p:attrName>style.visibility</p:attrName>
                                        </p:attrNameLst>
                                      </p:cBhvr>
                                      <p:to>
                                        <p:strVal val="visible"/>
                                      </p:to>
                                    </p:set>
                                    <p:anim calcmode="lin" valueType="num">
                                      <p:cBhvr>
                                        <p:cTn id="120" dur="1000" fill="hold"/>
                                        <p:tgtEl>
                                          <p:spTgt spid="10"/>
                                        </p:tgtEl>
                                        <p:attrNameLst>
                                          <p:attrName>ppt_w</p:attrName>
                                        </p:attrNameLst>
                                      </p:cBhvr>
                                      <p:tavLst>
                                        <p:tav tm="0">
                                          <p:val>
                                            <p:fltVal val="0"/>
                                          </p:val>
                                        </p:tav>
                                        <p:tav tm="100000">
                                          <p:val>
                                            <p:strVal val="#ppt_w"/>
                                          </p:val>
                                        </p:tav>
                                      </p:tavLst>
                                    </p:anim>
                                    <p:anim calcmode="lin" valueType="num">
                                      <p:cBhvr>
                                        <p:cTn id="121" dur="1000" fill="hold"/>
                                        <p:tgtEl>
                                          <p:spTgt spid="10"/>
                                        </p:tgtEl>
                                        <p:attrNameLst>
                                          <p:attrName>ppt_h</p:attrName>
                                        </p:attrNameLst>
                                      </p:cBhvr>
                                      <p:tavLst>
                                        <p:tav tm="0">
                                          <p:val>
                                            <p:fltVal val="0"/>
                                          </p:val>
                                        </p:tav>
                                        <p:tav tm="100000">
                                          <p:val>
                                            <p:strVal val="#ppt_h"/>
                                          </p:val>
                                        </p:tav>
                                      </p:tavLst>
                                    </p:anim>
                                    <p:anim calcmode="lin" valueType="num">
                                      <p:cBhvr>
                                        <p:cTn id="122" dur="1000" fill="hold"/>
                                        <p:tgtEl>
                                          <p:spTgt spid="10"/>
                                        </p:tgtEl>
                                        <p:attrNameLst>
                                          <p:attrName>style.rotation</p:attrName>
                                        </p:attrNameLst>
                                      </p:cBhvr>
                                      <p:tavLst>
                                        <p:tav tm="0">
                                          <p:val>
                                            <p:fltVal val="90"/>
                                          </p:val>
                                        </p:tav>
                                        <p:tav tm="100000">
                                          <p:val>
                                            <p:fltVal val="0"/>
                                          </p:val>
                                        </p:tav>
                                      </p:tavLst>
                                    </p:anim>
                                    <p:animEffect transition="in" filter="fade">
                                      <p:cBhvr>
                                        <p:cTn id="123" dur="1000"/>
                                        <p:tgtEl>
                                          <p:spTgt spid="10"/>
                                        </p:tgtEl>
                                      </p:cBhvr>
                                    </p:animEffect>
                                  </p:childTnLst>
                                </p:cTn>
                              </p:par>
                              <p:par>
                                <p:cTn id="124" presetID="31" presetClass="entr" presetSubtype="0" fill="hold" grpId="0" nodeType="withEffect">
                                  <p:stCondLst>
                                    <p:cond delay="0"/>
                                  </p:stCondLst>
                                  <p:childTnLst>
                                    <p:set>
                                      <p:cBhvr>
                                        <p:cTn id="125" dur="1" fill="hold">
                                          <p:stCondLst>
                                            <p:cond delay="0"/>
                                          </p:stCondLst>
                                        </p:cTn>
                                        <p:tgtEl>
                                          <p:spTgt spid="11"/>
                                        </p:tgtEl>
                                        <p:attrNameLst>
                                          <p:attrName>style.visibility</p:attrName>
                                        </p:attrNameLst>
                                      </p:cBhvr>
                                      <p:to>
                                        <p:strVal val="visible"/>
                                      </p:to>
                                    </p:set>
                                    <p:anim calcmode="lin" valueType="num">
                                      <p:cBhvr>
                                        <p:cTn id="126" dur="1000" fill="hold"/>
                                        <p:tgtEl>
                                          <p:spTgt spid="11"/>
                                        </p:tgtEl>
                                        <p:attrNameLst>
                                          <p:attrName>ppt_w</p:attrName>
                                        </p:attrNameLst>
                                      </p:cBhvr>
                                      <p:tavLst>
                                        <p:tav tm="0">
                                          <p:val>
                                            <p:fltVal val="0"/>
                                          </p:val>
                                        </p:tav>
                                        <p:tav tm="100000">
                                          <p:val>
                                            <p:strVal val="#ppt_w"/>
                                          </p:val>
                                        </p:tav>
                                      </p:tavLst>
                                    </p:anim>
                                    <p:anim calcmode="lin" valueType="num">
                                      <p:cBhvr>
                                        <p:cTn id="127" dur="1000" fill="hold"/>
                                        <p:tgtEl>
                                          <p:spTgt spid="11"/>
                                        </p:tgtEl>
                                        <p:attrNameLst>
                                          <p:attrName>ppt_h</p:attrName>
                                        </p:attrNameLst>
                                      </p:cBhvr>
                                      <p:tavLst>
                                        <p:tav tm="0">
                                          <p:val>
                                            <p:fltVal val="0"/>
                                          </p:val>
                                        </p:tav>
                                        <p:tav tm="100000">
                                          <p:val>
                                            <p:strVal val="#ppt_h"/>
                                          </p:val>
                                        </p:tav>
                                      </p:tavLst>
                                    </p:anim>
                                    <p:anim calcmode="lin" valueType="num">
                                      <p:cBhvr>
                                        <p:cTn id="128" dur="1000" fill="hold"/>
                                        <p:tgtEl>
                                          <p:spTgt spid="11"/>
                                        </p:tgtEl>
                                        <p:attrNameLst>
                                          <p:attrName>style.rotation</p:attrName>
                                        </p:attrNameLst>
                                      </p:cBhvr>
                                      <p:tavLst>
                                        <p:tav tm="0">
                                          <p:val>
                                            <p:fltVal val="90"/>
                                          </p:val>
                                        </p:tav>
                                        <p:tav tm="100000">
                                          <p:val>
                                            <p:fltVal val="0"/>
                                          </p:val>
                                        </p:tav>
                                      </p:tavLst>
                                    </p:anim>
                                    <p:animEffect transition="in" filter="fade">
                                      <p:cBhvr>
                                        <p:cTn id="129" dur="1000"/>
                                        <p:tgtEl>
                                          <p:spTgt spid="11"/>
                                        </p:tgtEl>
                                      </p:cBhvr>
                                    </p:animEffect>
                                  </p:childTnLst>
                                </p:cTn>
                              </p:par>
                              <p:par>
                                <p:cTn id="130" presetID="31" presetClass="entr" presetSubtype="0" fill="hold" grpId="0" nodeType="withEffect">
                                  <p:stCondLst>
                                    <p:cond delay="0"/>
                                  </p:stCondLst>
                                  <p:childTnLst>
                                    <p:set>
                                      <p:cBhvr>
                                        <p:cTn id="131" dur="1" fill="hold">
                                          <p:stCondLst>
                                            <p:cond delay="0"/>
                                          </p:stCondLst>
                                        </p:cTn>
                                        <p:tgtEl>
                                          <p:spTgt spid="15"/>
                                        </p:tgtEl>
                                        <p:attrNameLst>
                                          <p:attrName>style.visibility</p:attrName>
                                        </p:attrNameLst>
                                      </p:cBhvr>
                                      <p:to>
                                        <p:strVal val="visible"/>
                                      </p:to>
                                    </p:set>
                                    <p:anim calcmode="lin" valueType="num">
                                      <p:cBhvr>
                                        <p:cTn id="132" dur="1000" fill="hold"/>
                                        <p:tgtEl>
                                          <p:spTgt spid="15"/>
                                        </p:tgtEl>
                                        <p:attrNameLst>
                                          <p:attrName>ppt_w</p:attrName>
                                        </p:attrNameLst>
                                      </p:cBhvr>
                                      <p:tavLst>
                                        <p:tav tm="0">
                                          <p:val>
                                            <p:fltVal val="0"/>
                                          </p:val>
                                        </p:tav>
                                        <p:tav tm="100000">
                                          <p:val>
                                            <p:strVal val="#ppt_w"/>
                                          </p:val>
                                        </p:tav>
                                      </p:tavLst>
                                    </p:anim>
                                    <p:anim calcmode="lin" valueType="num">
                                      <p:cBhvr>
                                        <p:cTn id="133" dur="1000" fill="hold"/>
                                        <p:tgtEl>
                                          <p:spTgt spid="15"/>
                                        </p:tgtEl>
                                        <p:attrNameLst>
                                          <p:attrName>ppt_h</p:attrName>
                                        </p:attrNameLst>
                                      </p:cBhvr>
                                      <p:tavLst>
                                        <p:tav tm="0">
                                          <p:val>
                                            <p:fltVal val="0"/>
                                          </p:val>
                                        </p:tav>
                                        <p:tav tm="100000">
                                          <p:val>
                                            <p:strVal val="#ppt_h"/>
                                          </p:val>
                                        </p:tav>
                                      </p:tavLst>
                                    </p:anim>
                                    <p:anim calcmode="lin" valueType="num">
                                      <p:cBhvr>
                                        <p:cTn id="134" dur="1000" fill="hold"/>
                                        <p:tgtEl>
                                          <p:spTgt spid="15"/>
                                        </p:tgtEl>
                                        <p:attrNameLst>
                                          <p:attrName>style.rotation</p:attrName>
                                        </p:attrNameLst>
                                      </p:cBhvr>
                                      <p:tavLst>
                                        <p:tav tm="0">
                                          <p:val>
                                            <p:fltVal val="90"/>
                                          </p:val>
                                        </p:tav>
                                        <p:tav tm="100000">
                                          <p:val>
                                            <p:fltVal val="0"/>
                                          </p:val>
                                        </p:tav>
                                      </p:tavLst>
                                    </p:anim>
                                    <p:animEffect transition="in" filter="fade">
                                      <p:cBhvr>
                                        <p:cTn id="13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12" grpId="0"/>
      <p:bldP spid="13" grpId="0"/>
      <p:bldP spid="14" grpId="0"/>
      <p:bldP spid="16" grpId="0"/>
      <p:bldP spid="17" grpId="0"/>
      <p:bldP spid="18" grpId="0"/>
      <p:bldP spid="19" grpId="0"/>
      <p:bldP spid="20" grpId="0"/>
      <p:bldP spid="21" grpId="0"/>
      <p:bldP spid="22" grpId="0"/>
      <p:bldP spid="23" grpId="0"/>
      <p:bldP spid="24" grpId="0"/>
      <p:bldP spid="10" grpId="0"/>
      <p:bldP spid="11"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810345" y="1790473"/>
            <a:ext cx="10856890" cy="3785652"/>
          </a:xfrm>
          <a:prstGeom prst="rect">
            <a:avLst/>
          </a:prstGeom>
          <a:noFill/>
        </p:spPr>
        <p:txBody>
          <a:bodyPr wrap="square" rtlCol="0">
            <a:spAutoFit/>
          </a:bodyPr>
          <a:lstStyle/>
          <a:p>
            <a:r>
              <a:rPr lang="en-US" sz="1600" b="1" dirty="0">
                <a:solidFill>
                  <a:schemeClr val="bg1"/>
                </a:solidFill>
              </a:rPr>
              <a:t> </a:t>
            </a:r>
            <a:r>
              <a:rPr lang="en-US" sz="1600" dirty="0">
                <a:solidFill>
                  <a:schemeClr val="bg1"/>
                </a:solidFill>
              </a:rPr>
              <a:t>This is a web application which is used to </a:t>
            </a:r>
            <a:r>
              <a:rPr lang="en-US" sz="1600" dirty="0" err="1">
                <a:solidFill>
                  <a:schemeClr val="bg1"/>
                </a:solidFill>
              </a:rPr>
              <a:t>visualise</a:t>
            </a:r>
            <a:r>
              <a:rPr lang="en-US" sz="1600" dirty="0">
                <a:solidFill>
                  <a:schemeClr val="bg1"/>
                </a:solidFill>
              </a:rPr>
              <a:t> algorithms. It has been created using JavaScript, CSS, SCSS, ReactJS, HTML5, </a:t>
            </a:r>
            <a:r>
              <a:rPr lang="en-US" sz="1600" dirty="0" err="1">
                <a:solidFill>
                  <a:schemeClr val="bg1"/>
                </a:solidFill>
              </a:rPr>
              <a:t>Vercel</a:t>
            </a:r>
            <a:r>
              <a:rPr lang="en-US" sz="1600" dirty="0">
                <a:solidFill>
                  <a:schemeClr val="bg1"/>
                </a:solidFill>
              </a:rPr>
              <a:t>, Firebase, Chat Engine SDK, </a:t>
            </a:r>
            <a:r>
              <a:rPr lang="en-US" sz="1600" dirty="0" err="1">
                <a:solidFill>
                  <a:schemeClr val="bg1"/>
                </a:solidFill>
              </a:rPr>
              <a:t>nodejs</a:t>
            </a:r>
            <a:r>
              <a:rPr lang="en-US" sz="1600" dirty="0">
                <a:solidFill>
                  <a:schemeClr val="bg1"/>
                </a:solidFill>
              </a:rPr>
              <a:t> and </a:t>
            </a:r>
            <a:r>
              <a:rPr lang="en-US" sz="1600" dirty="0" err="1">
                <a:solidFill>
                  <a:schemeClr val="bg1"/>
                </a:solidFill>
              </a:rPr>
              <a:t>Formik</a:t>
            </a:r>
            <a:r>
              <a:rPr lang="en-US" sz="1600" dirty="0">
                <a:solidFill>
                  <a:schemeClr val="bg1"/>
                </a:solidFill>
              </a:rPr>
              <a:t>. User can approach this website through a provided link. First of all it has a sign up or login page. If user is opening it for first time he has to select sign up option. Here he has to give username, email id, password, verify password. If he has already signed up, then he has to go to login option and then he has to give email, password, confirm password. Then you have entered in the main page or home page. Here user can see your email id and a firebase-provided password. Here four buttons are given. VISUALIZE ALGORITHMS, ALGORITHMS, DISCUSSION, FEEDBACK. By clicking on VISUALIZE ALGORITHMS user can watch and understand working of some specific algorithms. If user goes to ALGORITHMS he can see total 72 algorithms. Sorting, Searching and Others algorithms. If he clicks any of them in learn more button then their details will be shown in a page. The DISCUSSION part will take the user to a login page where he has to give username and password (</a:t>
            </a:r>
            <a:r>
              <a:rPr lang="en-US" sz="1600" dirty="0" err="1">
                <a:solidFill>
                  <a:schemeClr val="bg1"/>
                </a:solidFill>
              </a:rPr>
              <a:t>firebaseprovided</a:t>
            </a:r>
            <a:r>
              <a:rPr lang="en-US" sz="1600" dirty="0">
                <a:solidFill>
                  <a:schemeClr val="bg1"/>
                </a:solidFill>
              </a:rPr>
              <a:t> password in home page). Then he will be added in a discussion group for doubt clearing where the developers will answer his questions regarding this website. In the feedback portion user can write about how much this website is useful or any idea for improvement in this website in the comment section. In mathematics and computer science, an algorithm is a finite sequence of </a:t>
            </a:r>
            <a:r>
              <a:rPr lang="en-US" sz="1600" dirty="0" err="1">
                <a:solidFill>
                  <a:schemeClr val="bg1"/>
                </a:solidFill>
              </a:rPr>
              <a:t>welldefined</a:t>
            </a:r>
            <a:r>
              <a:rPr lang="en-US" sz="1600" dirty="0">
                <a:solidFill>
                  <a:schemeClr val="bg1"/>
                </a:solidFill>
              </a:rPr>
              <a:t>, computer-implementable instructions, typically to solve a class of problems or to perform a computation. Algorithms are always unambiguous and are used as specifications for performing calculations, data processing, automated reasoning, and other tasks. </a:t>
            </a:r>
            <a:endParaRPr lang="en-IN" sz="1600" b="1" dirty="0">
              <a:solidFill>
                <a:schemeClr val="bg1"/>
              </a:solidFill>
            </a:endParaRPr>
          </a:p>
        </p:txBody>
      </p:sp>
      <p:sp>
        <p:nvSpPr>
          <p:cNvPr id="4" name="TextBox 3"/>
          <p:cNvSpPr txBox="1"/>
          <p:nvPr/>
        </p:nvSpPr>
        <p:spPr>
          <a:xfrm>
            <a:off x="4456090" y="412124"/>
            <a:ext cx="3565400" cy="830997"/>
          </a:xfrm>
          <a:prstGeom prst="rect">
            <a:avLst/>
          </a:prstGeom>
          <a:noFill/>
        </p:spPr>
        <p:txBody>
          <a:bodyPr wrap="none" rtlCol="0">
            <a:spAutoFit/>
          </a:bodyPr>
          <a:lstStyle/>
          <a:p>
            <a:r>
              <a:rPr lang="en-IN" sz="4800" b="1" u="sng" dirty="0">
                <a:solidFill>
                  <a:srgbClr val="FFFF00"/>
                </a:solidFill>
                <a:effectLst>
                  <a:outerShdw blurRad="38100" dist="38100" dir="2700000" algn="tl">
                    <a:srgbClr val="000000">
                      <a:alpha val="43137"/>
                    </a:srgbClr>
                  </a:outerShdw>
                </a:effectLst>
                <a:latin typeface="Berlin Sans FB Demi" panose="020E0802020502020306" pitchFamily="34" charset="0"/>
              </a:rPr>
              <a:t>Introduction</a:t>
            </a:r>
          </a:p>
        </p:txBody>
      </p:sp>
    </p:spTree>
    <p:extLst>
      <p:ext uri="{BB962C8B-B14F-4D97-AF65-F5344CB8AC3E}">
        <p14:creationId xmlns:p14="http://schemas.microsoft.com/office/powerpoint/2010/main" val="4040850930"/>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extBox 1"/>
          <p:cNvSpPr txBox="1"/>
          <p:nvPr/>
        </p:nvSpPr>
        <p:spPr>
          <a:xfrm>
            <a:off x="875764" y="650471"/>
            <a:ext cx="5116529" cy="1200329"/>
          </a:xfrm>
          <a:prstGeom prst="rect">
            <a:avLst/>
          </a:prstGeom>
          <a:noFill/>
        </p:spPr>
        <p:txBody>
          <a:bodyPr wrap="none" rtlCol="0">
            <a:spAutoFit/>
          </a:bodyPr>
          <a:lstStyle/>
          <a:p>
            <a:r>
              <a:rPr lang="en-IN" sz="3600" b="1" dirty="0">
                <a:solidFill>
                  <a:srgbClr val="FF0000"/>
                </a:solidFill>
                <a:effectLst>
                  <a:outerShdw blurRad="38100" dist="38100" dir="2700000" algn="tl">
                    <a:srgbClr val="000000">
                      <a:alpha val="43137"/>
                    </a:srgbClr>
                  </a:outerShdw>
                </a:effectLst>
                <a:latin typeface="Arial Black" panose="020B0A04020102020204" pitchFamily="34" charset="0"/>
              </a:rPr>
              <a:t>What is Algorithm ?</a:t>
            </a:r>
          </a:p>
          <a:p>
            <a:endParaRPr lang="en-IN" sz="3600" dirty="0">
              <a:effectLst>
                <a:outerShdw blurRad="38100" dist="38100" dir="2700000" algn="tl">
                  <a:srgbClr val="000000">
                    <a:alpha val="43137"/>
                  </a:srgbClr>
                </a:outerShdw>
              </a:effectLst>
            </a:endParaRPr>
          </a:p>
        </p:txBody>
      </p:sp>
      <p:sp>
        <p:nvSpPr>
          <p:cNvPr id="4" name="TextBox 3"/>
          <p:cNvSpPr txBox="1"/>
          <p:nvPr/>
        </p:nvSpPr>
        <p:spPr>
          <a:xfrm>
            <a:off x="231819" y="4585957"/>
            <a:ext cx="9362941" cy="1323439"/>
          </a:xfrm>
          <a:prstGeom prst="rect">
            <a:avLst/>
          </a:prstGeom>
          <a:noFill/>
        </p:spPr>
        <p:txBody>
          <a:bodyPr wrap="square" rtlCol="0">
            <a:spAutoFit/>
          </a:bodyPr>
          <a:lstStyle/>
          <a:p>
            <a:r>
              <a:rPr lang="en-US" sz="2000" dirty="0">
                <a:solidFill>
                  <a:schemeClr val="bg1"/>
                </a:solidFill>
              </a:rPr>
              <a:t>The word </a:t>
            </a:r>
            <a:r>
              <a:rPr lang="en-US" sz="2000" b="1" u="sng" dirty="0">
                <a:solidFill>
                  <a:schemeClr val="bg1"/>
                </a:solidFill>
              </a:rPr>
              <a:t>Algorithm</a:t>
            </a:r>
            <a:r>
              <a:rPr lang="en-US" sz="2000" dirty="0">
                <a:solidFill>
                  <a:schemeClr val="bg1"/>
                </a:solidFill>
              </a:rPr>
              <a:t> means “a process or set of rules to be followed in calculations or other problem-solving operations”. Therefore Algorithm refers to a set of rules/instructions that step-by-step define how a work is to be executed upon in order to get the expected results. </a:t>
            </a:r>
            <a:endParaRPr lang="en-IN" sz="2000" dirty="0">
              <a:solidFill>
                <a:schemeClr val="bg1"/>
              </a:solidFill>
            </a:endParaRPr>
          </a:p>
        </p:txBody>
      </p:sp>
      <p:pic>
        <p:nvPicPr>
          <p:cNvPr id="3" name="Picture 2"/>
          <p:cNvPicPr>
            <a:picLocks noChangeAspect="1"/>
          </p:cNvPicPr>
          <p:nvPr/>
        </p:nvPicPr>
        <p:blipFill>
          <a:blip r:embed="rId3"/>
          <a:stretch>
            <a:fillRect/>
          </a:stretch>
        </p:blipFill>
        <p:spPr>
          <a:xfrm>
            <a:off x="2019502" y="1590138"/>
            <a:ext cx="4535846" cy="271787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79750967"/>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656822" y="476518"/>
            <a:ext cx="5859888" cy="769441"/>
          </a:xfrm>
          <a:prstGeom prst="rect">
            <a:avLst/>
          </a:prstGeom>
          <a:noFill/>
        </p:spPr>
        <p:txBody>
          <a:bodyPr wrap="square" rtlCol="0">
            <a:spAutoFit/>
          </a:bodyPr>
          <a:lstStyle/>
          <a:p>
            <a:r>
              <a:rPr lang="en-IN" sz="4400" b="1" i="1" u="sng" dirty="0">
                <a:solidFill>
                  <a:schemeClr val="bg1"/>
                </a:solidFill>
                <a:latin typeface="Berlin Sans FB Demi" panose="020E0802020502020306" pitchFamily="34" charset="0"/>
              </a:rPr>
              <a:t>Recurrence Relation</a:t>
            </a:r>
            <a:r>
              <a:rPr lang="en-IN" sz="4400" b="1" i="1" dirty="0">
                <a:solidFill>
                  <a:schemeClr val="bg1"/>
                </a:solidFill>
                <a:latin typeface="Berlin Sans FB Demi" panose="020E0802020502020306" pitchFamily="34" charset="0"/>
              </a:rPr>
              <a:t> :-</a:t>
            </a:r>
            <a:endParaRPr lang="en-IN" sz="4400" b="1" i="1" u="sng" dirty="0">
              <a:solidFill>
                <a:schemeClr val="bg1"/>
              </a:solidFill>
              <a:latin typeface="Berlin Sans FB Demi" panose="020E0802020502020306" pitchFamily="34" charset="0"/>
            </a:endParaRPr>
          </a:p>
        </p:txBody>
      </p:sp>
      <p:sp>
        <p:nvSpPr>
          <p:cNvPr id="3" name="TextBox 2"/>
          <p:cNvSpPr txBox="1"/>
          <p:nvPr/>
        </p:nvSpPr>
        <p:spPr>
          <a:xfrm>
            <a:off x="1210614" y="1457101"/>
            <a:ext cx="10032642" cy="1569660"/>
          </a:xfrm>
          <a:prstGeom prst="rect">
            <a:avLst/>
          </a:prstGeom>
          <a:noFill/>
        </p:spPr>
        <p:txBody>
          <a:bodyPr wrap="square" rtlCol="0">
            <a:spAutoFit/>
          </a:bodyPr>
          <a:lstStyle/>
          <a:p>
            <a:r>
              <a:rPr lang="en-US" sz="2400" b="1" dirty="0">
                <a:solidFill>
                  <a:srgbClr val="FFFF00"/>
                </a:solidFill>
              </a:rPr>
              <a:t>A recurrence is an equation or inequality that describes a function in terms of its values on smaller inputs. To solve a Recurrence Relation means to obtain a function defined on the natural numbers that satisfy the recurrence. It is use to calculate Time complexity of an algorithm.</a:t>
            </a:r>
            <a:endParaRPr lang="en-IN" sz="2400" b="1" dirty="0">
              <a:solidFill>
                <a:srgbClr val="FFFF00"/>
              </a:solidFill>
            </a:endParaRPr>
          </a:p>
        </p:txBody>
      </p:sp>
      <p:sp>
        <p:nvSpPr>
          <p:cNvPr id="4" name="TextBox 3"/>
          <p:cNvSpPr txBox="1"/>
          <p:nvPr/>
        </p:nvSpPr>
        <p:spPr>
          <a:xfrm>
            <a:off x="5541045" y="3026761"/>
            <a:ext cx="4139979" cy="707886"/>
          </a:xfrm>
          <a:prstGeom prst="rect">
            <a:avLst/>
          </a:prstGeom>
          <a:noFill/>
        </p:spPr>
        <p:txBody>
          <a:bodyPr wrap="none" rtlCol="0">
            <a:spAutoFit/>
          </a:bodyPr>
          <a:lstStyle/>
          <a:p>
            <a:r>
              <a:rPr lang="en-IN" sz="4000" b="1" u="sng" dirty="0">
                <a:solidFill>
                  <a:schemeClr val="bg2"/>
                </a:solidFill>
                <a:effectLst>
                  <a:outerShdw blurRad="38100" dist="38100" dir="2700000" algn="tl">
                    <a:srgbClr val="000000">
                      <a:alpha val="43137"/>
                    </a:srgbClr>
                  </a:outerShdw>
                </a:effectLst>
                <a:latin typeface="Bodoni MT Black" panose="02070A03080606020203" pitchFamily="18" charset="0"/>
              </a:rPr>
              <a:t>Visualization</a:t>
            </a:r>
            <a:r>
              <a:rPr lang="en-IN" sz="4000" b="1" dirty="0">
                <a:solidFill>
                  <a:schemeClr val="bg2"/>
                </a:solidFill>
                <a:latin typeface="Bodoni MT Black" panose="02070A03080606020203" pitchFamily="18" charset="0"/>
              </a:rPr>
              <a:t> :-</a:t>
            </a:r>
            <a:endParaRPr lang="en-IN" sz="4000" b="1" u="sng" dirty="0">
              <a:solidFill>
                <a:schemeClr val="bg2"/>
              </a:solidFill>
              <a:effectLst>
                <a:outerShdw blurRad="38100" dist="38100" dir="2700000" algn="tl">
                  <a:srgbClr val="000000">
                    <a:alpha val="43137"/>
                  </a:srgbClr>
                </a:outerShdw>
              </a:effectLst>
              <a:latin typeface="Bodoni MT Black" panose="02070A03080606020203" pitchFamily="18" charset="0"/>
            </a:endParaRPr>
          </a:p>
        </p:txBody>
      </p:sp>
      <p:sp>
        <p:nvSpPr>
          <p:cNvPr id="5" name="TextBox 4"/>
          <p:cNvSpPr txBox="1"/>
          <p:nvPr/>
        </p:nvSpPr>
        <p:spPr>
          <a:xfrm>
            <a:off x="5325982" y="4076309"/>
            <a:ext cx="4883966" cy="461665"/>
          </a:xfrm>
          <a:prstGeom prst="rect">
            <a:avLst/>
          </a:prstGeom>
          <a:noFill/>
        </p:spPr>
        <p:txBody>
          <a:bodyPr wrap="none" rtlCol="0">
            <a:spAutoFit/>
          </a:bodyPr>
          <a:lstStyle/>
          <a:p>
            <a:r>
              <a:rPr lang="en-US" sz="2400" b="1" i="1" dirty="0">
                <a:solidFill>
                  <a:schemeClr val="bg1"/>
                </a:solidFill>
              </a:rPr>
              <a:t>1</a:t>
            </a:r>
            <a:r>
              <a:rPr lang="en-US" sz="2400" b="1" i="1" dirty="0">
                <a:solidFill>
                  <a:srgbClr val="FFFF00"/>
                </a:solidFill>
              </a:rPr>
              <a:t>: </a:t>
            </a:r>
            <a:r>
              <a:rPr lang="en-US" sz="2400" i="1" dirty="0">
                <a:solidFill>
                  <a:srgbClr val="FFFF00"/>
                </a:solidFill>
              </a:rPr>
              <a:t>Formation of mental visual images.</a:t>
            </a:r>
            <a:endParaRPr lang="en-IN" sz="2400" i="1" dirty="0">
              <a:solidFill>
                <a:srgbClr val="FFFF00"/>
              </a:solidFill>
            </a:endParaRPr>
          </a:p>
        </p:txBody>
      </p:sp>
      <p:sp>
        <p:nvSpPr>
          <p:cNvPr id="6" name="TextBox 5"/>
          <p:cNvSpPr txBox="1"/>
          <p:nvPr/>
        </p:nvSpPr>
        <p:spPr>
          <a:xfrm>
            <a:off x="5325982" y="4879636"/>
            <a:ext cx="5449658" cy="830997"/>
          </a:xfrm>
          <a:prstGeom prst="rect">
            <a:avLst/>
          </a:prstGeom>
          <a:noFill/>
        </p:spPr>
        <p:txBody>
          <a:bodyPr wrap="square" rtlCol="0">
            <a:spAutoFit/>
          </a:bodyPr>
          <a:lstStyle/>
          <a:p>
            <a:r>
              <a:rPr lang="en-US" sz="2400" b="1" i="1" dirty="0">
                <a:solidFill>
                  <a:schemeClr val="bg1"/>
                </a:solidFill>
              </a:rPr>
              <a:t>2</a:t>
            </a:r>
            <a:r>
              <a:rPr lang="en-US" sz="2400" b="1" i="1" dirty="0">
                <a:solidFill>
                  <a:srgbClr val="FFFF00"/>
                </a:solidFill>
              </a:rPr>
              <a:t>: </a:t>
            </a:r>
            <a:r>
              <a:rPr lang="en-US" sz="2400" i="1" dirty="0">
                <a:solidFill>
                  <a:srgbClr val="FFFF00"/>
                </a:solidFill>
              </a:rPr>
              <a:t>The act or process of interpreting in visual terms or of putting into visible form.</a:t>
            </a:r>
            <a:endParaRPr lang="en-IN" sz="2400" i="1" dirty="0">
              <a:solidFill>
                <a:srgbClr val="FFFF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11" y="3026761"/>
            <a:ext cx="3317898" cy="33178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922474917"/>
      </p:ext>
    </p:extLst>
  </p:cSld>
  <p:clrMapOvr>
    <a:masterClrMapping/>
  </p:clrMapOvr>
  <mc:AlternateContent xmlns:mc="http://schemas.openxmlformats.org/markup-compatibility/2006" xmlns:p14="http://schemas.microsoft.com/office/powerpoint/2010/main">
    <mc:Choice Requires="p14">
      <p:transition spd="slow" p14:dur="3500">
        <p14:vortex/>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9" presetClass="entr" presetSubtype="1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0" fill="hold"/>
                                        <p:tgtEl>
                                          <p:spTgt spid="7"/>
                                        </p:tgtEl>
                                        <p:attrNameLst>
                                          <p:attrName>ppt_w</p:attrName>
                                        </p:attrNameLst>
                                      </p:cBhvr>
                                      <p:tavLst>
                                        <p:tav tm="0" fmla="#ppt_w*sin(2.5*pi*$)">
                                          <p:val>
                                            <p:fltVal val="0"/>
                                          </p:val>
                                        </p:tav>
                                        <p:tav tm="100000">
                                          <p:val>
                                            <p:fltVal val="1"/>
                                          </p:val>
                                        </p:tav>
                                      </p:tavLst>
                                    </p:anim>
                                    <p:anim calcmode="lin" valueType="num">
                                      <p:cBhvr>
                                        <p:cTn id="37" dur="5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extBox 1"/>
          <p:cNvSpPr txBox="1"/>
          <p:nvPr/>
        </p:nvSpPr>
        <p:spPr>
          <a:xfrm>
            <a:off x="669702" y="656822"/>
            <a:ext cx="3683444" cy="646331"/>
          </a:xfrm>
          <a:prstGeom prst="rect">
            <a:avLst/>
          </a:prstGeom>
          <a:noFill/>
        </p:spPr>
        <p:txBody>
          <a:bodyPr wrap="none" rtlCol="0">
            <a:spAutoFit/>
          </a:bodyPr>
          <a:lstStyle/>
          <a:p>
            <a:r>
              <a:rPr lang="en-IN" sz="3600" u="sng" dirty="0">
                <a:solidFill>
                  <a:srgbClr val="FFFF00"/>
                </a:solidFill>
              </a:rPr>
              <a:t>Time Complexity</a:t>
            </a:r>
            <a:r>
              <a:rPr lang="en-IN" sz="3600" dirty="0">
                <a:solidFill>
                  <a:srgbClr val="FFFF00"/>
                </a:solidFill>
              </a:rPr>
              <a:t> </a:t>
            </a:r>
            <a:r>
              <a:rPr lang="en-IN" sz="3600" dirty="0">
                <a:solidFill>
                  <a:schemeClr val="bg1"/>
                </a:solidFill>
              </a:rPr>
              <a:t>:-</a:t>
            </a:r>
            <a:endParaRPr lang="en-IN" sz="3600" u="sng" dirty="0">
              <a:solidFill>
                <a:schemeClr val="bg1"/>
              </a:solidFill>
            </a:endParaRPr>
          </a:p>
        </p:txBody>
      </p:sp>
      <p:sp>
        <p:nvSpPr>
          <p:cNvPr id="3" name="TextBox 2"/>
          <p:cNvSpPr txBox="1"/>
          <p:nvPr/>
        </p:nvSpPr>
        <p:spPr>
          <a:xfrm>
            <a:off x="669702" y="1790163"/>
            <a:ext cx="5151549" cy="923330"/>
          </a:xfrm>
          <a:prstGeom prst="rect">
            <a:avLst/>
          </a:prstGeom>
          <a:noFill/>
        </p:spPr>
        <p:txBody>
          <a:bodyPr wrap="square" rtlCol="0">
            <a:spAutoFit/>
          </a:bodyPr>
          <a:lstStyle/>
          <a:p>
            <a:r>
              <a:rPr lang="en-US" i="1" dirty="0">
                <a:solidFill>
                  <a:schemeClr val="bg1"/>
                </a:solidFill>
              </a:rPr>
              <a:t>Time complexity</a:t>
            </a:r>
            <a:r>
              <a:rPr lang="en-US" dirty="0">
                <a:solidFill>
                  <a:schemeClr val="bg1"/>
                </a:solidFill>
              </a:rPr>
              <a:t> is a function describing the amount of time an algorithm takes in terms of the amount of input to the algorithm.</a:t>
            </a:r>
            <a:endParaRPr lang="en-IN" dirty="0">
              <a:solidFill>
                <a:schemeClr val="bg1"/>
              </a:solidFill>
            </a:endParaRPr>
          </a:p>
        </p:txBody>
      </p:sp>
      <p:pic>
        <p:nvPicPr>
          <p:cNvPr id="5" name="Picture 4"/>
          <p:cNvPicPr>
            <a:picLocks noChangeAspect="1"/>
          </p:cNvPicPr>
          <p:nvPr/>
        </p:nvPicPr>
        <p:blipFill>
          <a:blip r:embed="rId3"/>
          <a:stretch>
            <a:fillRect/>
          </a:stretch>
        </p:blipFill>
        <p:spPr>
          <a:xfrm>
            <a:off x="1506397" y="3200503"/>
            <a:ext cx="4314854" cy="29320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05229020"/>
      </p:ext>
    </p:extLst>
  </p:cSld>
  <p:clrMapOvr>
    <a:masterClrMapping/>
  </p:clrMapOvr>
  <mc:AlternateContent xmlns:mc="http://schemas.openxmlformats.org/markup-compatibility/2006" xmlns:p14="http://schemas.microsoft.com/office/powerpoint/2010/main">
    <mc:Choice Requires="p14">
      <p:transition spd="slow" p14:dur="35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432800" y="549499"/>
            <a:ext cx="7506094" cy="923330"/>
          </a:xfrm>
          <a:prstGeom prst="rect">
            <a:avLst/>
          </a:prstGeom>
          <a:noFill/>
        </p:spPr>
        <p:txBody>
          <a:bodyPr wrap="none" rtlCol="0">
            <a:spAutoFit/>
          </a:bodyPr>
          <a:lstStyle/>
          <a:p>
            <a:r>
              <a:rPr lang="en-IN" sz="5400" dirty="0">
                <a:solidFill>
                  <a:srgbClr val="FF0000"/>
                </a:solidFill>
                <a:effectLst>
                  <a:outerShdw blurRad="38100" dist="38100" dir="2700000" algn="tl">
                    <a:srgbClr val="000000">
                      <a:alpha val="43137"/>
                    </a:srgbClr>
                  </a:outerShdw>
                </a:effectLst>
                <a:latin typeface="Forte" panose="03060902040502070203" pitchFamily="66" charset="0"/>
              </a:rPr>
              <a:t>Algorithm  Visualization</a:t>
            </a:r>
          </a:p>
        </p:txBody>
      </p:sp>
      <p:sp>
        <p:nvSpPr>
          <p:cNvPr id="3" name="TextBox 2"/>
          <p:cNvSpPr txBox="1"/>
          <p:nvPr/>
        </p:nvSpPr>
        <p:spPr>
          <a:xfrm>
            <a:off x="1801727" y="2248949"/>
            <a:ext cx="8768241" cy="4093428"/>
          </a:xfrm>
          <a:prstGeom prst="rect">
            <a:avLst/>
          </a:prstGeom>
          <a:noFill/>
        </p:spPr>
        <p:txBody>
          <a:bodyPr wrap="square" rtlCol="0">
            <a:spAutoFit/>
          </a:bodyPr>
          <a:lstStyle/>
          <a:p>
            <a:r>
              <a:rPr lang="en-US" sz="2000" dirty="0">
                <a:solidFill>
                  <a:srgbClr val="FFFF00"/>
                </a:solidFill>
                <a:latin typeface="Arial" panose="020B0604020202020204" pitchFamily="34" charset="0"/>
                <a:cs typeface="Arial" panose="020B0604020202020204" pitchFamily="34" charset="0"/>
              </a:rPr>
              <a:t>In addition to the mathematical and empirical analyses of algorithms, there is yet a third way to study algorithms. </a:t>
            </a:r>
          </a:p>
          <a:p>
            <a:endParaRPr lang="en-US" sz="2000" dirty="0">
              <a:solidFill>
                <a:srgbClr val="FFFF00"/>
              </a:solidFill>
              <a:latin typeface="Arial" panose="020B0604020202020204" pitchFamily="34" charset="0"/>
              <a:cs typeface="Arial" panose="020B0604020202020204" pitchFamily="34" charset="0"/>
            </a:endParaRPr>
          </a:p>
          <a:p>
            <a:r>
              <a:rPr lang="en-US" sz="2000" dirty="0">
                <a:solidFill>
                  <a:srgbClr val="FFFF00"/>
                </a:solidFill>
                <a:latin typeface="Arial" panose="020B0604020202020204" pitchFamily="34" charset="0"/>
                <a:cs typeface="Arial" panose="020B0604020202020204" pitchFamily="34" charset="0"/>
              </a:rPr>
              <a:t>It is called algorithm visualization and can be defined as the use of images to convey some useful information about algorithms. </a:t>
            </a:r>
          </a:p>
          <a:p>
            <a:endParaRPr lang="en-US" sz="2000" dirty="0">
              <a:solidFill>
                <a:srgbClr val="FFFF00"/>
              </a:solidFill>
              <a:latin typeface="Arial" panose="020B0604020202020204" pitchFamily="34" charset="0"/>
              <a:cs typeface="Arial" panose="020B0604020202020204" pitchFamily="34" charset="0"/>
            </a:endParaRPr>
          </a:p>
          <a:p>
            <a:r>
              <a:rPr lang="en-US" sz="2000" dirty="0">
                <a:solidFill>
                  <a:srgbClr val="FFFF00"/>
                </a:solidFill>
                <a:latin typeface="Arial" panose="020B0604020202020204" pitchFamily="34" charset="0"/>
                <a:cs typeface="Arial" panose="020B0604020202020204" pitchFamily="34" charset="0"/>
              </a:rPr>
              <a:t>That information can be a visual illustration of an algorithm’s operation, of its performance on different kinds of inputs, or of its execution speed versus that of other algorithms for the same problem. To accomplish this goal, an algorithm visualization uses graphic elements—points, line segments, two- or three-dimensional bars, and so on—to represent some “interesting events” in the algorithm’s operation.</a:t>
            </a:r>
          </a:p>
          <a:p>
            <a:endParaRPr lang="en-IN" sz="20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28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142511" y="160439"/>
            <a:ext cx="4867038" cy="830997"/>
          </a:xfrm>
          <a:prstGeom prst="rect">
            <a:avLst/>
          </a:prstGeom>
          <a:noFill/>
        </p:spPr>
        <p:txBody>
          <a:bodyPr wrap="none" rtlCol="0">
            <a:spAutoFit/>
          </a:bodyPr>
          <a:lstStyle/>
          <a:p>
            <a:r>
              <a:rPr lang="en-IN" sz="4800" b="1" dirty="0">
                <a:solidFill>
                  <a:schemeClr val="bg1"/>
                </a:solidFill>
                <a:latin typeface="Bookman Old Style" panose="02050604050505020204" pitchFamily="18" charset="0"/>
              </a:rPr>
              <a:t>Block Diagram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3045" y="1416439"/>
            <a:ext cx="9385970" cy="4161897"/>
          </a:xfrm>
          <a:prstGeom prst="rect">
            <a:avLst/>
          </a:prstGeom>
        </p:spPr>
      </p:pic>
    </p:spTree>
    <p:extLst>
      <p:ext uri="{BB962C8B-B14F-4D97-AF65-F5344CB8AC3E}">
        <p14:creationId xmlns:p14="http://schemas.microsoft.com/office/powerpoint/2010/main" val="14364787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2220</TotalTime>
  <Words>2303</Words>
  <Application>Microsoft Office PowerPoint</Application>
  <PresentationFormat>Widescreen</PresentationFormat>
  <Paragraphs>118</Paragraphs>
  <Slides>29</Slides>
  <Notes>1</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29</vt:i4>
      </vt:variant>
    </vt:vector>
  </HeadingPairs>
  <TitlesOfParts>
    <vt:vector size="50" baseType="lpstr">
      <vt:lpstr>Yu Gothic UI Semibold</vt:lpstr>
      <vt:lpstr>Algerian</vt:lpstr>
      <vt:lpstr>Arial</vt:lpstr>
      <vt:lpstr>Arial Black</vt:lpstr>
      <vt:lpstr>Arial Rounded MT Bold</vt:lpstr>
      <vt:lpstr>Arial Unicode MS</vt:lpstr>
      <vt:lpstr>Bauhaus 93</vt:lpstr>
      <vt:lpstr>Berlin Sans FB Demi</vt:lpstr>
      <vt:lpstr>Bodoni MT Black</vt:lpstr>
      <vt:lpstr>Bookman Old Style</vt:lpstr>
      <vt:lpstr>Broadway</vt:lpstr>
      <vt:lpstr>Calibri</vt:lpstr>
      <vt:lpstr>Calibri Light</vt:lpstr>
      <vt:lpstr>Castellar</vt:lpstr>
      <vt:lpstr>Charlemagne Std</vt:lpstr>
      <vt:lpstr>Chiller</vt:lpstr>
      <vt:lpstr>Consolas</vt:lpstr>
      <vt:lpstr>Forte</vt:lpstr>
      <vt:lpstr>Imprint MT Shadow</vt:lpstr>
      <vt:lpstr>Unispace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Raj Goswami</cp:lastModifiedBy>
  <cp:revision>139</cp:revision>
  <dcterms:created xsi:type="dcterms:W3CDTF">2020-09-06T05:35:21Z</dcterms:created>
  <dcterms:modified xsi:type="dcterms:W3CDTF">2021-05-25T17:40:22Z</dcterms:modified>
</cp:coreProperties>
</file>